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4050" cy="51206400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58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739841" algn="l" rtl="0" fontAlgn="base">
      <a:spcBef>
        <a:spcPct val="0"/>
      </a:spcBef>
      <a:spcAft>
        <a:spcPct val="0"/>
      </a:spcAft>
      <a:defRPr kumimoji="1" sz="58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1479682" algn="l" rtl="0" fontAlgn="base">
      <a:spcBef>
        <a:spcPct val="0"/>
      </a:spcBef>
      <a:spcAft>
        <a:spcPct val="0"/>
      </a:spcAft>
      <a:defRPr kumimoji="1" sz="58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2219523" algn="l" rtl="0" fontAlgn="base">
      <a:spcBef>
        <a:spcPct val="0"/>
      </a:spcBef>
      <a:spcAft>
        <a:spcPct val="0"/>
      </a:spcAft>
      <a:defRPr kumimoji="1" sz="58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2959364" algn="l" rtl="0" fontAlgn="base">
      <a:spcBef>
        <a:spcPct val="0"/>
      </a:spcBef>
      <a:spcAft>
        <a:spcPct val="0"/>
      </a:spcAft>
      <a:defRPr kumimoji="1" sz="58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3699205" algn="l" defTabSz="1479682" rtl="0" eaLnBrk="1" latinLnBrk="0" hangingPunct="1">
      <a:defRPr kumimoji="1" sz="58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4439046" algn="l" defTabSz="1479682" rtl="0" eaLnBrk="1" latinLnBrk="0" hangingPunct="1">
      <a:defRPr kumimoji="1" sz="58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5178887" algn="l" defTabSz="1479682" rtl="0" eaLnBrk="1" latinLnBrk="0" hangingPunct="1">
      <a:defRPr kumimoji="1" sz="58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5918728" algn="l" defTabSz="1479682" rtl="0" eaLnBrk="1" latinLnBrk="0" hangingPunct="1">
      <a:defRPr kumimoji="1" sz="58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F0A58F46-C814-4738-B3A5-36FFEDD659ED}">
          <p14:sldIdLst>
            <p14:sldId id="256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danzQC-BF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00CC66"/>
    <a:srgbClr val="3399FF"/>
    <a:srgbClr val="0000FF"/>
    <a:srgbClr val="FFCCCC"/>
    <a:srgbClr val="FFCC99"/>
    <a:srgbClr val="009999"/>
    <a:srgbClr val="FFFF99"/>
    <a:srgbClr val="CC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7855" autoAdjust="0"/>
  </p:normalViewPr>
  <p:slideViewPr>
    <p:cSldViewPr>
      <p:cViewPr>
        <p:scale>
          <a:sx n="33" d="100"/>
          <a:sy n="33" d="100"/>
        </p:scale>
        <p:origin x="-474" y="-72"/>
      </p:cViewPr>
      <p:guideLst>
        <p:guide orient="horz" pos="1612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4"/>
            <a:ext cx="2919415" cy="493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6417" tIns="53208" rIns="106417" bIns="53208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4" y="4"/>
            <a:ext cx="2919413" cy="493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6417" tIns="53208" rIns="106417" bIns="5320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1017"/>
            <a:ext cx="2919415" cy="493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6417" tIns="53208" rIns="106417" bIns="53208" numCol="1" anchor="b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4" y="9371017"/>
            <a:ext cx="2919413" cy="493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6417" tIns="53208" rIns="106417" bIns="53208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95E0DFDF-122B-4A33-AA36-4013E03861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07218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4"/>
            <a:ext cx="2919415" cy="493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6417" tIns="53208" rIns="106417" bIns="53208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4" y="4"/>
            <a:ext cx="2919413" cy="493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6417" tIns="53208" rIns="106417" bIns="5320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95513" y="739775"/>
            <a:ext cx="2339975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6" y="4686303"/>
            <a:ext cx="5389564" cy="444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6417" tIns="53208" rIns="106417" bIns="532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1017"/>
            <a:ext cx="2919415" cy="493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6417" tIns="53208" rIns="106417" bIns="53208" numCol="1" anchor="b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4" y="9371017"/>
            <a:ext cx="2919413" cy="493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6417" tIns="53208" rIns="106417" bIns="53208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4C58547C-4B90-4EFB-B239-974DA3C837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943594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739841" algn="l" rtl="0" eaLnBrk="0" fontAlgn="base" hangingPunct="0">
      <a:spcBef>
        <a:spcPct val="3000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1479682" algn="l" rtl="0" eaLnBrk="0" fontAlgn="base" hangingPunct="0">
      <a:spcBef>
        <a:spcPct val="3000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2219523" algn="l" rtl="0" eaLnBrk="0" fontAlgn="base" hangingPunct="0">
      <a:spcBef>
        <a:spcPct val="3000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2959364" algn="l" rtl="0" eaLnBrk="0" fontAlgn="base" hangingPunct="0">
      <a:spcBef>
        <a:spcPct val="3000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3699205" algn="l" defTabSz="147968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4439046" algn="l" defTabSz="147968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5178887" algn="l" defTabSz="147968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5918728" algn="l" defTabSz="147968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AF106F-9D25-4B58-82AF-0824F3610C02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5513" y="739775"/>
            <a:ext cx="2339975" cy="3700463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29342" y="15906362"/>
            <a:ext cx="27545367" cy="10977401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61090" y="29018036"/>
            <a:ext cx="22681873" cy="13084827"/>
          </a:xfrm>
        </p:spPr>
        <p:txBody>
          <a:bodyPr/>
          <a:lstStyle>
            <a:lvl1pPr marL="0" indent="0" algn="ctr">
              <a:buNone/>
              <a:defRPr/>
            </a:lvl1pPr>
            <a:lvl2pPr marL="739841" indent="0" algn="ctr">
              <a:buNone/>
              <a:defRPr/>
            </a:lvl2pPr>
            <a:lvl3pPr marL="1479682" indent="0" algn="ctr">
              <a:buNone/>
              <a:defRPr/>
            </a:lvl3pPr>
            <a:lvl4pPr marL="2219523" indent="0" algn="ctr">
              <a:buNone/>
              <a:defRPr/>
            </a:lvl4pPr>
            <a:lvl5pPr marL="2959364" indent="0" algn="ctr">
              <a:buNone/>
              <a:defRPr/>
            </a:lvl5pPr>
            <a:lvl6pPr marL="3699205" indent="0" algn="ctr">
              <a:buNone/>
              <a:defRPr/>
            </a:lvl6pPr>
            <a:lvl7pPr marL="4439046" indent="0" algn="ctr">
              <a:buNone/>
              <a:defRPr/>
            </a:lvl7pPr>
            <a:lvl8pPr marL="5178887" indent="0" algn="ctr">
              <a:buNone/>
              <a:defRPr/>
            </a:lvl8pPr>
            <a:lvl9pPr marL="5918728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A181E-0835-4866-B891-5FC3F356886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AA4E5-B5E9-4F25-99FA-145D4BD0B7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3492456" y="2053733"/>
            <a:ext cx="7290429" cy="43684101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621164" y="2053733"/>
            <a:ext cx="21640384" cy="43684101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3C78D-6E7B-4118-879D-8A23929A797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CFA85-2FEE-4380-955F-34E7DA7E7D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59228" y="32905361"/>
            <a:ext cx="27542962" cy="10169332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559228" y="21702450"/>
            <a:ext cx="27542962" cy="11202911"/>
          </a:xfrm>
        </p:spPr>
        <p:txBody>
          <a:bodyPr anchor="b"/>
          <a:lstStyle>
            <a:lvl1pPr marL="0" indent="0">
              <a:buNone/>
              <a:defRPr sz="3200"/>
            </a:lvl1pPr>
            <a:lvl2pPr marL="739841" indent="0">
              <a:buNone/>
              <a:defRPr sz="2900"/>
            </a:lvl2pPr>
            <a:lvl3pPr marL="1479682" indent="0">
              <a:buNone/>
              <a:defRPr sz="2600"/>
            </a:lvl3pPr>
            <a:lvl4pPr marL="2219523" indent="0">
              <a:buNone/>
              <a:defRPr sz="2300"/>
            </a:lvl4pPr>
            <a:lvl5pPr marL="2959364" indent="0">
              <a:buNone/>
              <a:defRPr sz="2300"/>
            </a:lvl5pPr>
            <a:lvl6pPr marL="3699205" indent="0">
              <a:buNone/>
              <a:defRPr sz="2300"/>
            </a:lvl6pPr>
            <a:lvl7pPr marL="4439046" indent="0">
              <a:buNone/>
              <a:defRPr sz="2300"/>
            </a:lvl7pPr>
            <a:lvl8pPr marL="5178887" indent="0">
              <a:buNone/>
              <a:defRPr sz="2300"/>
            </a:lvl8pPr>
            <a:lvl9pPr marL="5918728" indent="0">
              <a:buNone/>
              <a:defRPr sz="2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6ACFA-ABBF-41B9-B997-C4D1FE4224A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621165" y="11949235"/>
            <a:ext cx="14465407" cy="33788600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6317479" y="11949235"/>
            <a:ext cx="14465407" cy="33788600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8F8AB-6C70-4333-9EA4-833C1B3CC6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21165" y="2051049"/>
            <a:ext cx="29161721" cy="8534401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621164" y="11463319"/>
            <a:ext cx="14316279" cy="4775936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9841" indent="0">
              <a:buNone/>
              <a:defRPr sz="3200" b="1"/>
            </a:lvl2pPr>
            <a:lvl3pPr marL="1479682" indent="0">
              <a:buNone/>
              <a:defRPr sz="2900" b="1"/>
            </a:lvl3pPr>
            <a:lvl4pPr marL="2219523" indent="0">
              <a:buNone/>
              <a:defRPr sz="2600" b="1"/>
            </a:lvl4pPr>
            <a:lvl5pPr marL="2959364" indent="0">
              <a:buNone/>
              <a:defRPr sz="2600" b="1"/>
            </a:lvl5pPr>
            <a:lvl6pPr marL="3699205" indent="0">
              <a:buNone/>
              <a:defRPr sz="2600" b="1"/>
            </a:lvl6pPr>
            <a:lvl7pPr marL="4439046" indent="0">
              <a:buNone/>
              <a:defRPr sz="2600" b="1"/>
            </a:lvl7pPr>
            <a:lvl8pPr marL="5178887" indent="0">
              <a:buNone/>
              <a:defRPr sz="2600" b="1"/>
            </a:lvl8pPr>
            <a:lvl9pPr marL="5918728" indent="0">
              <a:buNone/>
              <a:defRPr sz="2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621164" y="16239255"/>
            <a:ext cx="14316279" cy="29503950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16461797" y="11463319"/>
            <a:ext cx="14321089" cy="4775936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9841" indent="0">
              <a:buNone/>
              <a:defRPr sz="3200" b="1"/>
            </a:lvl2pPr>
            <a:lvl3pPr marL="1479682" indent="0">
              <a:buNone/>
              <a:defRPr sz="2900" b="1"/>
            </a:lvl3pPr>
            <a:lvl4pPr marL="2219523" indent="0">
              <a:buNone/>
              <a:defRPr sz="2600" b="1"/>
            </a:lvl4pPr>
            <a:lvl5pPr marL="2959364" indent="0">
              <a:buNone/>
              <a:defRPr sz="2600" b="1"/>
            </a:lvl5pPr>
            <a:lvl6pPr marL="3699205" indent="0">
              <a:buNone/>
              <a:defRPr sz="2600" b="1"/>
            </a:lvl6pPr>
            <a:lvl7pPr marL="4439046" indent="0">
              <a:buNone/>
              <a:defRPr sz="2600" b="1"/>
            </a:lvl7pPr>
            <a:lvl8pPr marL="5178887" indent="0">
              <a:buNone/>
              <a:defRPr sz="2600" b="1"/>
            </a:lvl8pPr>
            <a:lvl9pPr marL="5918728" indent="0">
              <a:buNone/>
              <a:defRPr sz="2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16461797" y="16239255"/>
            <a:ext cx="14321089" cy="29503950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28157-A69A-4CF1-968C-9DA3475EA2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4CC71-CEF8-44C1-8EAD-FD733CD301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E66A9-B0A8-43B2-91C5-88A67274BE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21164" y="2037626"/>
            <a:ext cx="10660240" cy="8676685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2668656" y="2037626"/>
            <a:ext cx="18114229" cy="43705578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621164" y="10714311"/>
            <a:ext cx="10660240" cy="35028893"/>
          </a:xfrm>
        </p:spPr>
        <p:txBody>
          <a:bodyPr/>
          <a:lstStyle>
            <a:lvl1pPr marL="0" indent="0">
              <a:buNone/>
              <a:defRPr sz="2300"/>
            </a:lvl1pPr>
            <a:lvl2pPr marL="739841" indent="0">
              <a:buNone/>
              <a:defRPr sz="1900"/>
            </a:lvl2pPr>
            <a:lvl3pPr marL="1479682" indent="0">
              <a:buNone/>
              <a:defRPr sz="1600"/>
            </a:lvl3pPr>
            <a:lvl4pPr marL="2219523" indent="0">
              <a:buNone/>
              <a:defRPr sz="1500"/>
            </a:lvl4pPr>
            <a:lvl5pPr marL="2959364" indent="0">
              <a:buNone/>
              <a:defRPr sz="1500"/>
            </a:lvl5pPr>
            <a:lvl6pPr marL="3699205" indent="0">
              <a:buNone/>
              <a:defRPr sz="1500"/>
            </a:lvl6pPr>
            <a:lvl7pPr marL="4439046" indent="0">
              <a:buNone/>
              <a:defRPr sz="1500"/>
            </a:lvl7pPr>
            <a:lvl8pPr marL="5178887" indent="0">
              <a:buNone/>
              <a:defRPr sz="1500"/>
            </a:lvl8pPr>
            <a:lvl9pPr marL="5918728" indent="0">
              <a:buNone/>
              <a:defRPr sz="1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0B825-C7BC-4E74-98C6-651EE4854E3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52368" y="35845017"/>
            <a:ext cx="19441948" cy="423095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6352368" y="4574589"/>
            <a:ext cx="19441948" cy="30725452"/>
          </a:xfrm>
        </p:spPr>
        <p:txBody>
          <a:bodyPr/>
          <a:lstStyle>
            <a:lvl1pPr marL="0" indent="0">
              <a:buNone/>
              <a:defRPr sz="5200"/>
            </a:lvl1pPr>
            <a:lvl2pPr marL="739841" indent="0">
              <a:buNone/>
              <a:defRPr sz="4500"/>
            </a:lvl2pPr>
            <a:lvl3pPr marL="1479682" indent="0">
              <a:buNone/>
              <a:defRPr sz="3900"/>
            </a:lvl3pPr>
            <a:lvl4pPr marL="2219523" indent="0">
              <a:buNone/>
              <a:defRPr sz="3200"/>
            </a:lvl4pPr>
            <a:lvl5pPr marL="2959364" indent="0">
              <a:buNone/>
              <a:defRPr sz="3200"/>
            </a:lvl5pPr>
            <a:lvl6pPr marL="3699205" indent="0">
              <a:buNone/>
              <a:defRPr sz="3200"/>
            </a:lvl6pPr>
            <a:lvl7pPr marL="4439046" indent="0">
              <a:buNone/>
              <a:defRPr sz="3200"/>
            </a:lvl7pPr>
            <a:lvl8pPr marL="5178887" indent="0">
              <a:buNone/>
              <a:defRPr sz="3200"/>
            </a:lvl8pPr>
            <a:lvl9pPr marL="5918728" indent="0">
              <a:buNone/>
              <a:defRPr sz="32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352368" y="40075975"/>
            <a:ext cx="19441948" cy="6010860"/>
          </a:xfrm>
        </p:spPr>
        <p:txBody>
          <a:bodyPr/>
          <a:lstStyle>
            <a:lvl1pPr marL="0" indent="0">
              <a:buNone/>
              <a:defRPr sz="2300"/>
            </a:lvl1pPr>
            <a:lvl2pPr marL="739841" indent="0">
              <a:buNone/>
              <a:defRPr sz="1900"/>
            </a:lvl2pPr>
            <a:lvl3pPr marL="1479682" indent="0">
              <a:buNone/>
              <a:defRPr sz="1600"/>
            </a:lvl3pPr>
            <a:lvl4pPr marL="2219523" indent="0">
              <a:buNone/>
              <a:defRPr sz="1500"/>
            </a:lvl4pPr>
            <a:lvl5pPr marL="2959364" indent="0">
              <a:buNone/>
              <a:defRPr sz="1500"/>
            </a:lvl5pPr>
            <a:lvl6pPr marL="3699205" indent="0">
              <a:buNone/>
              <a:defRPr sz="1500"/>
            </a:lvl6pPr>
            <a:lvl7pPr marL="4439046" indent="0">
              <a:buNone/>
              <a:defRPr sz="1500"/>
            </a:lvl7pPr>
            <a:lvl8pPr marL="5178887" indent="0">
              <a:buNone/>
              <a:defRPr sz="1500"/>
            </a:lvl8pPr>
            <a:lvl9pPr marL="5918728" indent="0">
              <a:buNone/>
              <a:defRPr sz="1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F694E-8125-4CF3-B831-53BDE941EA2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21165" y="2053733"/>
            <a:ext cx="29161721" cy="8537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77435" tIns="238720" rIns="477435" bIns="238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1165" y="11949235"/>
            <a:ext cx="29161721" cy="3378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77435" tIns="238720" rIns="477435" bIns="238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21165" y="46626443"/>
            <a:ext cx="7564634" cy="355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7435" tIns="238720" rIns="477435" bIns="238720" numCol="1" anchor="t" anchorCtr="0" compatLnSpc="1">
            <a:prstTxWarp prst="textNoShape">
              <a:avLst/>
            </a:prstTxWarp>
          </a:bodyPr>
          <a:lstStyle>
            <a:lvl1pPr>
              <a:defRPr sz="7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69139" y="46626443"/>
            <a:ext cx="10265772" cy="355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7435" tIns="238720" rIns="477435" bIns="238720" numCol="1" anchor="t" anchorCtr="0" compatLnSpc="1">
            <a:prstTxWarp prst="textNoShape">
              <a:avLst/>
            </a:prstTxWarp>
          </a:bodyPr>
          <a:lstStyle>
            <a:lvl1pPr algn="ctr">
              <a:defRPr sz="7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18254" y="46626443"/>
            <a:ext cx="7564632" cy="355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7435" tIns="238720" rIns="477435" bIns="238720" numCol="1" anchor="t" anchorCtr="0" compatLnSpc="1">
            <a:prstTxWarp prst="textNoShape">
              <a:avLst/>
            </a:prstTxWarp>
          </a:bodyPr>
          <a:lstStyle>
            <a:lvl1pPr algn="r">
              <a:defRPr sz="7400">
                <a:ea typeface="ＭＳ Ｐゴシック" pitchFamily="50" charset="-128"/>
              </a:defRPr>
            </a:lvl1pPr>
          </a:lstStyle>
          <a:p>
            <a:pPr>
              <a:defRPr/>
            </a:pPr>
            <a:fld id="{6BF8769B-A104-4CAF-9AC3-43B907F780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ctr" defTabSz="4775572" rtl="0" eaLnBrk="0" fontAlgn="base" hangingPunct="0">
        <a:spcBef>
          <a:spcPct val="0"/>
        </a:spcBef>
        <a:spcAft>
          <a:spcPct val="0"/>
        </a:spcAft>
        <a:defRPr kumimoji="1" sz="23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775572" rtl="0" eaLnBrk="0" fontAlgn="base" hangingPunct="0">
        <a:spcBef>
          <a:spcPct val="0"/>
        </a:spcBef>
        <a:spcAft>
          <a:spcPct val="0"/>
        </a:spcAft>
        <a:defRPr kumimoji="1" sz="230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4775572" rtl="0" eaLnBrk="0" fontAlgn="base" hangingPunct="0">
        <a:spcBef>
          <a:spcPct val="0"/>
        </a:spcBef>
        <a:spcAft>
          <a:spcPct val="0"/>
        </a:spcAft>
        <a:defRPr kumimoji="1" sz="230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4775572" rtl="0" eaLnBrk="0" fontAlgn="base" hangingPunct="0">
        <a:spcBef>
          <a:spcPct val="0"/>
        </a:spcBef>
        <a:spcAft>
          <a:spcPct val="0"/>
        </a:spcAft>
        <a:defRPr kumimoji="1" sz="230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4775572" rtl="0" eaLnBrk="0" fontAlgn="base" hangingPunct="0">
        <a:spcBef>
          <a:spcPct val="0"/>
        </a:spcBef>
        <a:spcAft>
          <a:spcPct val="0"/>
        </a:spcAft>
        <a:defRPr kumimoji="1" sz="230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739841" algn="ctr" defTabSz="4775572" rtl="0" fontAlgn="base">
        <a:spcBef>
          <a:spcPct val="0"/>
        </a:spcBef>
        <a:spcAft>
          <a:spcPct val="0"/>
        </a:spcAft>
        <a:defRPr kumimoji="1" sz="230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1479682" algn="ctr" defTabSz="4775572" rtl="0" fontAlgn="base">
        <a:spcBef>
          <a:spcPct val="0"/>
        </a:spcBef>
        <a:spcAft>
          <a:spcPct val="0"/>
        </a:spcAft>
        <a:defRPr kumimoji="1" sz="230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2219523" algn="ctr" defTabSz="4775572" rtl="0" fontAlgn="base">
        <a:spcBef>
          <a:spcPct val="0"/>
        </a:spcBef>
        <a:spcAft>
          <a:spcPct val="0"/>
        </a:spcAft>
        <a:defRPr kumimoji="1" sz="230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2959364" algn="ctr" defTabSz="4775572" rtl="0" fontAlgn="base">
        <a:spcBef>
          <a:spcPct val="0"/>
        </a:spcBef>
        <a:spcAft>
          <a:spcPct val="0"/>
        </a:spcAft>
        <a:defRPr kumimoji="1" sz="230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1787949" indent="-1787949" algn="l" defTabSz="4775572" rtl="0" eaLnBrk="0" fontAlgn="base" hangingPunct="0">
        <a:spcBef>
          <a:spcPct val="20000"/>
        </a:spcBef>
        <a:spcAft>
          <a:spcPct val="0"/>
        </a:spcAft>
        <a:buChar char="•"/>
        <a:defRPr kumimoji="1" sz="17000">
          <a:solidFill>
            <a:schemeClr val="tx1"/>
          </a:solidFill>
          <a:latin typeface="+mn-lt"/>
          <a:ea typeface="+mn-ea"/>
          <a:cs typeface="+mn-cs"/>
        </a:defRPr>
      </a:lvl1pPr>
      <a:lvl2pPr marL="3879028" indent="-1484820" algn="l" defTabSz="4775572" rtl="0" eaLnBrk="0" fontAlgn="base" hangingPunct="0">
        <a:spcBef>
          <a:spcPct val="20000"/>
        </a:spcBef>
        <a:spcAft>
          <a:spcPct val="0"/>
        </a:spcAft>
        <a:buChar char="–"/>
        <a:defRPr kumimoji="1" sz="14600">
          <a:solidFill>
            <a:schemeClr val="tx1"/>
          </a:solidFill>
          <a:latin typeface="+mn-lt"/>
          <a:ea typeface="+mn-ea"/>
        </a:defRPr>
      </a:lvl2pPr>
      <a:lvl3pPr marL="5972676" indent="-1197104" algn="l" defTabSz="4775572" rtl="0" eaLnBrk="0" fontAlgn="base" hangingPunct="0">
        <a:spcBef>
          <a:spcPct val="20000"/>
        </a:spcBef>
        <a:spcAft>
          <a:spcPct val="0"/>
        </a:spcAft>
        <a:buChar char="•"/>
        <a:defRPr kumimoji="1" sz="12600">
          <a:solidFill>
            <a:schemeClr val="tx1"/>
          </a:solidFill>
          <a:latin typeface="+mn-lt"/>
          <a:ea typeface="+mn-ea"/>
        </a:defRPr>
      </a:lvl3pPr>
      <a:lvl4pPr marL="8356608" indent="-1191966" algn="l" defTabSz="4775572" rtl="0" eaLnBrk="0" fontAlgn="base" hangingPunct="0">
        <a:spcBef>
          <a:spcPct val="20000"/>
        </a:spcBef>
        <a:spcAft>
          <a:spcPct val="0"/>
        </a:spcAft>
        <a:buChar char="–"/>
        <a:defRPr kumimoji="1" sz="10400">
          <a:solidFill>
            <a:schemeClr val="tx1"/>
          </a:solidFill>
          <a:latin typeface="+mn-lt"/>
          <a:ea typeface="+mn-ea"/>
        </a:defRPr>
      </a:lvl4pPr>
      <a:lvl5pPr marL="10740540" indent="-1189398" algn="l" defTabSz="4775572" rtl="0" eaLnBrk="0" fontAlgn="base" hangingPunct="0">
        <a:spcBef>
          <a:spcPct val="20000"/>
        </a:spcBef>
        <a:spcAft>
          <a:spcPct val="0"/>
        </a:spcAft>
        <a:buChar char="»"/>
        <a:defRPr kumimoji="1" sz="10400">
          <a:solidFill>
            <a:schemeClr val="tx1"/>
          </a:solidFill>
          <a:latin typeface="+mn-lt"/>
          <a:ea typeface="+mn-ea"/>
        </a:defRPr>
      </a:lvl5pPr>
      <a:lvl6pPr marL="11480381" indent="-1189398" algn="l" defTabSz="4775572" rtl="0" fontAlgn="base">
        <a:spcBef>
          <a:spcPct val="20000"/>
        </a:spcBef>
        <a:spcAft>
          <a:spcPct val="0"/>
        </a:spcAft>
        <a:buChar char="»"/>
        <a:defRPr kumimoji="1" sz="10400">
          <a:solidFill>
            <a:schemeClr val="tx1"/>
          </a:solidFill>
          <a:latin typeface="+mn-lt"/>
          <a:ea typeface="+mn-ea"/>
        </a:defRPr>
      </a:lvl6pPr>
      <a:lvl7pPr marL="12220222" indent="-1189398" algn="l" defTabSz="4775572" rtl="0" fontAlgn="base">
        <a:spcBef>
          <a:spcPct val="20000"/>
        </a:spcBef>
        <a:spcAft>
          <a:spcPct val="0"/>
        </a:spcAft>
        <a:buChar char="»"/>
        <a:defRPr kumimoji="1" sz="10400">
          <a:solidFill>
            <a:schemeClr val="tx1"/>
          </a:solidFill>
          <a:latin typeface="+mn-lt"/>
          <a:ea typeface="+mn-ea"/>
        </a:defRPr>
      </a:lvl7pPr>
      <a:lvl8pPr marL="12960063" indent="-1189398" algn="l" defTabSz="4775572" rtl="0" fontAlgn="base">
        <a:spcBef>
          <a:spcPct val="20000"/>
        </a:spcBef>
        <a:spcAft>
          <a:spcPct val="0"/>
        </a:spcAft>
        <a:buChar char="»"/>
        <a:defRPr kumimoji="1" sz="10400">
          <a:solidFill>
            <a:schemeClr val="tx1"/>
          </a:solidFill>
          <a:latin typeface="+mn-lt"/>
          <a:ea typeface="+mn-ea"/>
        </a:defRPr>
      </a:lvl8pPr>
      <a:lvl9pPr marL="13699905" indent="-1189398" algn="l" defTabSz="4775572" rtl="0" fontAlgn="base">
        <a:spcBef>
          <a:spcPct val="20000"/>
        </a:spcBef>
        <a:spcAft>
          <a:spcPct val="0"/>
        </a:spcAft>
        <a:buChar char="»"/>
        <a:defRPr kumimoji="1" sz="10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479682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9841" algn="l" defTabSz="1479682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9682" algn="l" defTabSz="1479682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9523" algn="l" defTabSz="1479682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9364" algn="l" defTabSz="1479682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99205" algn="l" defTabSz="1479682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39046" algn="l" defTabSz="1479682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78887" algn="l" defTabSz="1479682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18728" algn="l" defTabSz="1479682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24"/>
          <p:cNvSpPr>
            <a:spLocks noChangeArrowheads="1"/>
          </p:cNvSpPr>
          <p:nvPr/>
        </p:nvSpPr>
        <p:spPr bwMode="auto">
          <a:xfrm>
            <a:off x="-14401" y="47781664"/>
            <a:ext cx="32454562" cy="3424738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 lIns="147968" tIns="73984" rIns="147968" bIns="73984" anchor="ctr"/>
          <a:lstStyle/>
          <a:p>
            <a:endParaRPr lang="ja-JP" altLang="en-US"/>
          </a:p>
        </p:txBody>
      </p:sp>
      <p:sp>
        <p:nvSpPr>
          <p:cNvPr id="2193" name="Rectangle 224"/>
          <p:cNvSpPr>
            <a:spLocks noChangeArrowheads="1"/>
          </p:cNvSpPr>
          <p:nvPr/>
        </p:nvSpPr>
        <p:spPr bwMode="auto">
          <a:xfrm>
            <a:off x="0" y="0"/>
            <a:ext cx="32404034" cy="5368952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368377" y="611030"/>
            <a:ext cx="29624361" cy="295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95998" tIns="147996" rIns="295998" bIns="147996">
            <a:spAutoFit/>
          </a:bodyPr>
          <a:lstStyle/>
          <a:p>
            <a:pPr algn="ctr" defTabSz="4775572">
              <a:lnSpc>
                <a:spcPct val="80000"/>
              </a:lnSpc>
              <a:spcBef>
                <a:spcPct val="50000"/>
              </a:spcBef>
            </a:pPr>
            <a:r>
              <a:rPr lang="en-US" altLang="ja-JP" sz="7200" b="1" dirty="0">
                <a:latin typeface="Times New Roman" pitchFamily="18" charset="0"/>
                <a:cs typeface="Times New Roman" pitchFamily="18" charset="0"/>
              </a:rPr>
              <a:t>CHANGE IN PHYSICAL AND PSYCHOSOCIAL </a:t>
            </a:r>
            <a:r>
              <a:rPr lang="en-US" altLang="ja-JP" sz="7200" b="1" dirty="0" smtClean="0">
                <a:latin typeface="Times New Roman" pitchFamily="18" charset="0"/>
                <a:cs typeface="Times New Roman" pitchFamily="18" charset="0"/>
              </a:rPr>
              <a:t>HEALTH</a:t>
            </a:r>
            <a:r>
              <a:rPr lang="ja-JP" altLang="en-US" sz="7200" b="1" dirty="0" smtClean="0">
                <a:latin typeface="Times New Roman" pitchFamily="18" charset="0"/>
                <a:cs typeface="Times New Roman" pitchFamily="18" charset="0"/>
              </a:rPr>
              <a:t>　　　　　　　　</a:t>
            </a:r>
            <a:r>
              <a:rPr lang="en-US" altLang="ja-JP" sz="7200" b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altLang="ja-JP" sz="7200" b="1" dirty="0">
                <a:latin typeface="Times New Roman" pitchFamily="18" charset="0"/>
                <a:cs typeface="Times New Roman" pitchFamily="18" charset="0"/>
              </a:rPr>
              <a:t>JAPANESE FIRST-TIME MOTHERS OVER AGE </a:t>
            </a:r>
            <a:r>
              <a:rPr lang="en-US" altLang="ja-JP" sz="7200" b="1" dirty="0" smtClean="0">
                <a:latin typeface="Times New Roman" pitchFamily="18" charset="0"/>
                <a:cs typeface="Times New Roman" pitchFamily="18" charset="0"/>
              </a:rPr>
              <a:t>35 </a:t>
            </a:r>
            <a:r>
              <a:rPr lang="ja-JP" altLang="en-US" sz="7200" b="1" dirty="0" smtClean="0">
                <a:latin typeface="Times New Roman" pitchFamily="18" charset="0"/>
                <a:cs typeface="Times New Roman" pitchFamily="18" charset="0"/>
              </a:rPr>
              <a:t>　　　　　　　　　　　　</a:t>
            </a:r>
            <a:r>
              <a:rPr lang="en-US" altLang="ja-JP" sz="7200" b="1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altLang="ja-JP" sz="7200" b="1" dirty="0">
                <a:latin typeface="Times New Roman" pitchFamily="18" charset="0"/>
                <a:cs typeface="Times New Roman" pitchFamily="18" charset="0"/>
              </a:rPr>
              <a:t>THE 4 MONTHS AFTER </a:t>
            </a:r>
            <a:r>
              <a:rPr lang="en-US" altLang="ja-JP" sz="7200" b="1" dirty="0" smtClean="0">
                <a:latin typeface="Times New Roman" pitchFamily="18" charset="0"/>
                <a:cs typeface="Times New Roman" pitchFamily="18" charset="0"/>
              </a:rPr>
              <a:t>CHILDBIRTH</a:t>
            </a:r>
            <a:endParaRPr lang="ja-JP" alt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5" name="Text Box 23"/>
          <p:cNvSpPr txBox="1">
            <a:spLocks noChangeArrowheads="1"/>
          </p:cNvSpPr>
          <p:nvPr/>
        </p:nvSpPr>
        <p:spPr bwMode="auto">
          <a:xfrm>
            <a:off x="649991" y="5457684"/>
            <a:ext cx="31125518" cy="211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1550" tIns="70775" rIns="141550" bIns="70775">
            <a:spAutoFit/>
          </a:bodyPr>
          <a:lstStyle/>
          <a:p>
            <a:pPr defTabSz="2959364">
              <a:buClr>
                <a:schemeClr val="accent2"/>
              </a:buClr>
            </a:pPr>
            <a:r>
              <a:rPr lang="en-US" altLang="ja-JP" sz="4800" b="1" u="sng" dirty="0">
                <a:solidFill>
                  <a:srgbClr val="0000FF"/>
                </a:solidFill>
              </a:rPr>
              <a:t>Background and </a:t>
            </a:r>
            <a:r>
              <a:rPr lang="en-US" altLang="ja-JP" sz="4800" b="1" u="sng" dirty="0" smtClean="0">
                <a:solidFill>
                  <a:srgbClr val="0000FF"/>
                </a:solidFill>
              </a:rPr>
              <a:t>purpose</a:t>
            </a:r>
            <a:r>
              <a:rPr lang="en-US" altLang="ja-JP" sz="4800" b="1" dirty="0" smtClean="0">
                <a:solidFill>
                  <a:srgbClr val="0000FF"/>
                </a:solidFill>
              </a:rPr>
              <a:t>:</a:t>
            </a:r>
          </a:p>
          <a:p>
            <a:pPr defTabSz="2959364">
              <a:buClr>
                <a:schemeClr val="accent2"/>
              </a:buClr>
            </a:pPr>
            <a:r>
              <a:rPr lang="en-US" altLang="ja-JP" sz="4000" dirty="0" smtClean="0"/>
              <a:t>  Recently</a:t>
            </a:r>
            <a:r>
              <a:rPr lang="en-US" altLang="ja-JP" sz="4000" dirty="0"/>
              <a:t>, the number of  first-time mothers over age 35 has  been increasing in Japan</a:t>
            </a:r>
            <a:r>
              <a:rPr lang="en-US" altLang="ja-JP" sz="4000" dirty="0" smtClean="0"/>
              <a:t>. </a:t>
            </a:r>
            <a:r>
              <a:rPr lang="en-US" altLang="ja-JP" sz="4000" dirty="0"/>
              <a:t>This study aimed to describe the physical and psychosocial health condition of Japanese first-time mothers over age 35 in the 4 months after childbirth. </a:t>
            </a:r>
            <a:r>
              <a:rPr lang="en-US" altLang="ja-JP" sz="4000" dirty="0" smtClean="0"/>
              <a:t>  </a:t>
            </a:r>
            <a:endParaRPr lang="en-US" altLang="ja-JP" sz="4000" dirty="0"/>
          </a:p>
        </p:txBody>
      </p:sp>
      <p:sp>
        <p:nvSpPr>
          <p:cNvPr id="2056" name="Rectangle 24"/>
          <p:cNvSpPr>
            <a:spLocks noChangeArrowheads="1"/>
          </p:cNvSpPr>
          <p:nvPr/>
        </p:nvSpPr>
        <p:spPr bwMode="auto">
          <a:xfrm>
            <a:off x="701990" y="7457184"/>
            <a:ext cx="31485811" cy="5190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1550" tIns="70775" rIns="141550" bIns="70775">
            <a:spAutoFit/>
          </a:bodyPr>
          <a:lstStyle/>
          <a:p>
            <a:pPr defTabSz="2959364">
              <a:buClr>
                <a:schemeClr val="accent2"/>
              </a:buClr>
            </a:pPr>
            <a:r>
              <a:rPr lang="en-US" altLang="ja-JP" sz="4400" b="1" u="sng" dirty="0" smtClean="0">
                <a:solidFill>
                  <a:srgbClr val="0000FF"/>
                </a:solidFill>
              </a:rPr>
              <a:t>Methods</a:t>
            </a:r>
            <a:r>
              <a:rPr lang="en-US" altLang="ja-JP" sz="4400" b="1" dirty="0" smtClean="0">
                <a:solidFill>
                  <a:srgbClr val="0000FF"/>
                </a:solidFill>
              </a:rPr>
              <a:t>:</a:t>
            </a:r>
            <a:r>
              <a:rPr lang="en-US" altLang="ja-JP" sz="4800" dirty="0" smtClean="0">
                <a:solidFill>
                  <a:srgbClr val="0000FF"/>
                </a:solidFill>
              </a:rPr>
              <a:t> </a:t>
            </a:r>
          </a:p>
          <a:p>
            <a:pPr defTabSz="2959364">
              <a:buClr>
                <a:schemeClr val="accent2"/>
              </a:buClr>
            </a:pPr>
            <a:r>
              <a:rPr lang="ja-JP" altLang="en-US" sz="4000" dirty="0" smtClean="0"/>
              <a:t>・</a:t>
            </a:r>
            <a:r>
              <a:rPr lang="en-US" altLang="ja-JP" sz="4000" dirty="0" smtClean="0"/>
              <a:t>A </a:t>
            </a:r>
            <a:r>
              <a:rPr lang="en-US" altLang="ja-JP" sz="4000" dirty="0"/>
              <a:t>longitudinal survey of 21 first-time mothers over age 35 was carried out at day 4, 1 month, 2 months, and 4 months after childbirth. </a:t>
            </a:r>
            <a:endParaRPr lang="en-US" altLang="ja-JP" sz="4000" dirty="0" smtClean="0"/>
          </a:p>
          <a:p>
            <a:pPr defTabSz="2959364">
              <a:buClr>
                <a:schemeClr val="accent2"/>
              </a:buClr>
            </a:pPr>
            <a:r>
              <a:rPr lang="ja-JP" altLang="en-US" sz="4000" dirty="0" smtClean="0"/>
              <a:t>・</a:t>
            </a:r>
            <a:r>
              <a:rPr lang="en-US" altLang="ja-JP" sz="4000" dirty="0" smtClean="0"/>
              <a:t>Survey </a:t>
            </a:r>
            <a:r>
              <a:rPr lang="en-US" altLang="ja-JP" sz="4000" dirty="0"/>
              <a:t>items included levels of uterine 17-ketosteroids (17-KS), uterine 17-hydroxycorticosteroids (17-OHCS), and salivary </a:t>
            </a:r>
            <a:endParaRPr lang="en-US" altLang="ja-JP" sz="4000" dirty="0" smtClean="0"/>
          </a:p>
          <a:p>
            <a:pPr defTabSz="2959364">
              <a:buClr>
                <a:schemeClr val="accent2"/>
              </a:buClr>
            </a:pPr>
            <a:r>
              <a:rPr lang="ja-JP" altLang="en-US" sz="4000" dirty="0" smtClean="0"/>
              <a:t>  </a:t>
            </a:r>
            <a:r>
              <a:rPr lang="en-US" altLang="ja-JP" sz="4000" dirty="0" err="1" smtClean="0"/>
              <a:t>chromogranin</a:t>
            </a:r>
            <a:r>
              <a:rPr lang="en-US" altLang="ja-JP" sz="4000" dirty="0" smtClean="0"/>
              <a:t> A </a:t>
            </a:r>
            <a:r>
              <a:rPr lang="en-US" altLang="ja-JP" sz="4000" dirty="0"/>
              <a:t>(</a:t>
            </a:r>
            <a:r>
              <a:rPr lang="en-US" altLang="ja-JP" sz="4000" dirty="0" err="1"/>
              <a:t>CgA</a:t>
            </a:r>
            <a:r>
              <a:rPr lang="en-US" altLang="ja-JP" sz="4000" dirty="0"/>
              <a:t>) as well as the self-report Accumulated Fatigue </a:t>
            </a:r>
            <a:r>
              <a:rPr lang="en-US" altLang="ja-JP" sz="4000" dirty="0" smtClean="0"/>
              <a:t>Checklist</a:t>
            </a:r>
            <a:r>
              <a:rPr lang="ja-JP" altLang="en-US" sz="4000" dirty="0"/>
              <a:t> （</a:t>
            </a:r>
            <a:r>
              <a:rPr lang="en-US" altLang="ja-JP" sz="4000" dirty="0"/>
              <a:t>Ministry of Health, </a:t>
            </a:r>
            <a:r>
              <a:rPr lang="en-US" altLang="ja-JP" sz="4000" dirty="0" err="1"/>
              <a:t>Labour</a:t>
            </a:r>
            <a:r>
              <a:rPr lang="en-US" altLang="ja-JP" sz="4000" dirty="0"/>
              <a:t> and Welfare</a:t>
            </a:r>
            <a:r>
              <a:rPr lang="ja-JP" altLang="en-US" sz="4000" dirty="0" err="1"/>
              <a:t>，</a:t>
            </a:r>
            <a:r>
              <a:rPr lang="en-US" altLang="ja-JP" sz="4000" dirty="0"/>
              <a:t>2004 </a:t>
            </a:r>
            <a:r>
              <a:rPr lang="ja-JP" altLang="en-US" sz="4000" dirty="0"/>
              <a:t>）</a:t>
            </a:r>
            <a:r>
              <a:rPr lang="en-US" altLang="ja-JP" sz="4000" dirty="0" smtClean="0"/>
              <a:t>, </a:t>
            </a:r>
          </a:p>
          <a:p>
            <a:pPr defTabSz="2959364">
              <a:buClr>
                <a:schemeClr val="accent2"/>
              </a:buClr>
            </a:pPr>
            <a:r>
              <a:rPr lang="en-US" altLang="ja-JP" sz="4000" dirty="0" smtClean="0"/>
              <a:t>  Edinburgh Postnatal Depression </a:t>
            </a:r>
            <a:r>
              <a:rPr lang="en-US" altLang="ja-JP" sz="4000" dirty="0"/>
              <a:t>Scale Japanese version (EPDS</a:t>
            </a:r>
            <a:r>
              <a:rPr lang="en-US" altLang="ja-JP" sz="4000" dirty="0" smtClean="0"/>
              <a:t>)</a:t>
            </a:r>
            <a:r>
              <a:rPr lang="ja-JP" altLang="en-US" sz="4000" dirty="0"/>
              <a:t> （</a:t>
            </a:r>
            <a:r>
              <a:rPr lang="en-US" altLang="ja-JP" sz="4000" dirty="0"/>
              <a:t>Okano</a:t>
            </a:r>
            <a:r>
              <a:rPr lang="ja-JP" altLang="en-US" sz="4000" dirty="0"/>
              <a:t> </a:t>
            </a:r>
            <a:r>
              <a:rPr lang="en-US" altLang="ja-JP" sz="4000" i="1" dirty="0"/>
              <a:t>et al</a:t>
            </a:r>
            <a:r>
              <a:rPr lang="ja-JP" altLang="en-US" sz="4000" dirty="0" err="1"/>
              <a:t>，</a:t>
            </a:r>
            <a:r>
              <a:rPr lang="en-US" altLang="ja-JP" sz="4000" dirty="0"/>
              <a:t>1996</a:t>
            </a:r>
            <a:r>
              <a:rPr lang="ja-JP" altLang="en-US" sz="4000" dirty="0"/>
              <a:t>）</a:t>
            </a:r>
            <a:r>
              <a:rPr lang="en-US" altLang="ja-JP" sz="4000" dirty="0" smtClean="0"/>
              <a:t>, </a:t>
            </a:r>
            <a:r>
              <a:rPr lang="en-US" altLang="ja-JP" sz="4000" dirty="0"/>
              <a:t>Maternal Role Confidence Scale and Maternal </a:t>
            </a:r>
            <a:endParaRPr lang="en-US" altLang="ja-JP" sz="4000" dirty="0" smtClean="0"/>
          </a:p>
          <a:p>
            <a:pPr defTabSz="2959364">
              <a:buClr>
                <a:schemeClr val="accent2"/>
              </a:buClr>
            </a:pPr>
            <a:r>
              <a:rPr lang="en-US" altLang="ja-JP" sz="4000" dirty="0" smtClean="0"/>
              <a:t>  Role </a:t>
            </a:r>
            <a:r>
              <a:rPr lang="en-US" altLang="ja-JP" sz="4000" dirty="0"/>
              <a:t>Satisfaction Scale </a:t>
            </a:r>
            <a:r>
              <a:rPr lang="en-US" altLang="ja-JP" sz="4000" dirty="0" smtClean="0"/>
              <a:t>during </a:t>
            </a:r>
            <a:r>
              <a:rPr lang="en-US" altLang="ja-JP" sz="4000" dirty="0"/>
              <a:t>the postpartum </a:t>
            </a:r>
            <a:r>
              <a:rPr lang="en-US" altLang="ja-JP" sz="4000" dirty="0" smtClean="0"/>
              <a:t>period</a:t>
            </a:r>
            <a:r>
              <a:rPr lang="ja-JP" altLang="en-US" sz="4000" dirty="0"/>
              <a:t> （</a:t>
            </a:r>
            <a:r>
              <a:rPr lang="en-US" altLang="ja-JP" sz="4000" dirty="0" err="1"/>
              <a:t>Maehara</a:t>
            </a:r>
            <a:r>
              <a:rPr lang="ja-JP" altLang="en-US" sz="4000" dirty="0" err="1"/>
              <a:t>，</a:t>
            </a:r>
            <a:r>
              <a:rPr lang="en-US" altLang="ja-JP" sz="4000" dirty="0">
                <a:solidFill>
                  <a:srgbClr val="FF0000"/>
                </a:solidFill>
              </a:rPr>
              <a:t> </a:t>
            </a:r>
            <a:r>
              <a:rPr lang="en-US" altLang="ja-JP" sz="4000" dirty="0"/>
              <a:t>2005 </a:t>
            </a:r>
            <a:r>
              <a:rPr lang="ja-JP" altLang="en-US" sz="4000" dirty="0"/>
              <a:t>）</a:t>
            </a:r>
            <a:r>
              <a:rPr lang="en-US" altLang="ja-JP" sz="4000" dirty="0" smtClean="0"/>
              <a:t>, </a:t>
            </a:r>
            <a:r>
              <a:rPr lang="en-US" altLang="ja-JP" sz="4000" dirty="0"/>
              <a:t>Parenting Stress Index-Short Form (PSI-SF), and background </a:t>
            </a:r>
            <a:endParaRPr lang="en-US" altLang="ja-JP" sz="4000" dirty="0" smtClean="0"/>
          </a:p>
          <a:p>
            <a:pPr defTabSz="2959364">
              <a:buClr>
                <a:schemeClr val="accent2"/>
              </a:buClr>
            </a:pPr>
            <a:r>
              <a:rPr lang="en-US" altLang="ja-JP" sz="4000" dirty="0" smtClean="0"/>
              <a:t>  and </a:t>
            </a:r>
            <a:r>
              <a:rPr lang="en-US" altLang="ja-JP" sz="4000" dirty="0"/>
              <a:t>daily life activities </a:t>
            </a:r>
            <a:r>
              <a:rPr lang="en-US" altLang="ja-JP" sz="4000" dirty="0" smtClean="0"/>
              <a:t>of the </a:t>
            </a:r>
            <a:r>
              <a:rPr lang="en-US" altLang="ja-JP" sz="4000" dirty="0"/>
              <a:t>mothers.</a:t>
            </a:r>
            <a:endParaRPr lang="ja-JP" altLang="ja-JP" sz="4000" dirty="0"/>
          </a:p>
          <a:p>
            <a:pPr defTabSz="2959364">
              <a:buClr>
                <a:schemeClr val="accent2"/>
              </a:buClr>
            </a:pPr>
            <a:r>
              <a:rPr lang="ja-JP" altLang="en-US" sz="4000" dirty="0" smtClean="0"/>
              <a:t>・</a:t>
            </a:r>
            <a:r>
              <a:rPr lang="en-US" altLang="ja-JP" sz="4000" dirty="0" smtClean="0"/>
              <a:t>The </a:t>
            </a:r>
            <a:r>
              <a:rPr lang="en-US" altLang="ja-JP" sz="4000" dirty="0"/>
              <a:t>Chiba University Graduate School of Nursing Institutional Review Board approved the study. All subjects provided informed consent.</a:t>
            </a:r>
            <a:r>
              <a:rPr lang="en-US" altLang="ja-JP" sz="4000" b="1" dirty="0"/>
              <a:t> </a:t>
            </a:r>
            <a:endParaRPr lang="ja-JP" altLang="ja-JP" sz="4000" dirty="0"/>
          </a:p>
        </p:txBody>
      </p:sp>
      <p:sp>
        <p:nvSpPr>
          <p:cNvPr id="2057" name="Rectangle 367"/>
          <p:cNvSpPr>
            <a:spLocks noChangeArrowheads="1"/>
          </p:cNvSpPr>
          <p:nvPr/>
        </p:nvSpPr>
        <p:spPr bwMode="auto">
          <a:xfrm>
            <a:off x="576289" y="45840415"/>
            <a:ext cx="31093167" cy="1653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96108" tIns="148054" rIns="296108" bIns="148054" anchor="ctr">
            <a:spAutoFit/>
          </a:bodyPr>
          <a:lstStyle/>
          <a:p>
            <a:pPr defTabSz="2959364"/>
            <a:r>
              <a:rPr lang="en-US" altLang="ja-JP" sz="4400" b="1" u="sng" dirty="0">
                <a:solidFill>
                  <a:srgbClr val="0000FF"/>
                </a:solidFill>
              </a:rPr>
              <a:t>Conclusion</a:t>
            </a:r>
            <a:r>
              <a:rPr lang="en-US" altLang="ja-JP" sz="4400" b="1" dirty="0" smtClean="0">
                <a:solidFill>
                  <a:srgbClr val="0000FF"/>
                </a:solidFill>
              </a:rPr>
              <a:t>:</a:t>
            </a:r>
            <a:r>
              <a:rPr lang="en-US" altLang="ja-JP" sz="4400" dirty="0"/>
              <a:t> Levels of fatigue and depression in first-time mothers over age 35 reach a peak at 1 month after childbirth. </a:t>
            </a:r>
            <a:endParaRPr lang="en-US" altLang="ja-JP" sz="4400" dirty="0" smtClean="0"/>
          </a:p>
          <a:p>
            <a:pPr defTabSz="2959364"/>
            <a:r>
              <a:rPr lang="en-US" altLang="ja-JP" sz="4400" dirty="0"/>
              <a:t> </a:t>
            </a:r>
            <a:r>
              <a:rPr lang="en-US" altLang="ja-JP" sz="4400" dirty="0" smtClean="0"/>
              <a:t> Nursing </a:t>
            </a:r>
            <a:r>
              <a:rPr lang="en-US" altLang="ja-JP" sz="4400" dirty="0"/>
              <a:t>support programs that promote physical and psychosocial health following childbirth should be further developed.</a:t>
            </a:r>
            <a:r>
              <a:rPr lang="en-US" altLang="ja-JP" sz="4400" b="1" dirty="0" smtClean="0">
                <a:solidFill>
                  <a:srgbClr val="0000FF"/>
                </a:solidFill>
              </a:rPr>
              <a:t> </a:t>
            </a:r>
            <a:endParaRPr lang="en-US" altLang="ja-JP" sz="4400" b="1" dirty="0">
              <a:solidFill>
                <a:srgbClr val="0000FF"/>
              </a:solidFill>
            </a:endParaRPr>
          </a:p>
        </p:txBody>
      </p:sp>
      <p:sp>
        <p:nvSpPr>
          <p:cNvPr id="2058" name="Rectangle 391"/>
          <p:cNvSpPr>
            <a:spLocks noChangeArrowheads="1"/>
          </p:cNvSpPr>
          <p:nvPr/>
        </p:nvSpPr>
        <p:spPr bwMode="auto">
          <a:xfrm>
            <a:off x="775936" y="12463971"/>
            <a:ext cx="18378417" cy="11345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1550" tIns="70775" rIns="141550" bIns="70775">
            <a:spAutoFit/>
          </a:bodyPr>
          <a:lstStyle/>
          <a:p>
            <a:pPr defTabSz="2959364">
              <a:buClr>
                <a:schemeClr val="accent2"/>
              </a:buClr>
            </a:pPr>
            <a:r>
              <a:rPr lang="en-US" altLang="ja-JP" sz="4800" b="1" u="sng" dirty="0" smtClean="0">
                <a:solidFill>
                  <a:srgbClr val="0000FF"/>
                </a:solidFill>
              </a:rPr>
              <a:t>Results: </a:t>
            </a:r>
            <a:endParaRPr lang="en-US" altLang="ja-JP" sz="4800" b="1" u="sng" dirty="0">
              <a:solidFill>
                <a:srgbClr val="0000FF"/>
              </a:solidFill>
            </a:endParaRPr>
          </a:p>
          <a:p>
            <a:pPr defTabSz="2959364">
              <a:buClr>
                <a:schemeClr val="accent2"/>
              </a:buClr>
            </a:pPr>
            <a:r>
              <a:rPr lang="ja-JP" altLang="en-US" sz="4000" dirty="0" smtClean="0"/>
              <a:t>・</a:t>
            </a:r>
            <a:r>
              <a:rPr lang="en-US" altLang="ja-JP" sz="4000" dirty="0"/>
              <a:t>Table 1 shows demographic obstetric data of the </a:t>
            </a:r>
            <a:r>
              <a:rPr lang="en-US" altLang="ja-JP" sz="4000" dirty="0" smtClean="0"/>
              <a:t>subjects .</a:t>
            </a:r>
            <a:endParaRPr lang="en-US" altLang="ja-JP" sz="4000" dirty="0"/>
          </a:p>
          <a:p>
            <a:r>
              <a:rPr lang="ja-JP" altLang="en-US" sz="4000" dirty="0" smtClean="0"/>
              <a:t>・</a:t>
            </a:r>
            <a:r>
              <a:rPr lang="en-US" altLang="ja-JP" sz="4000" dirty="0"/>
              <a:t> Accumulated fatigue scores were highest at 1 month and significantly </a:t>
            </a:r>
            <a:r>
              <a:rPr lang="en-US" altLang="ja-JP" sz="4000" dirty="0" smtClean="0"/>
              <a:t> </a:t>
            </a:r>
          </a:p>
          <a:p>
            <a:r>
              <a:rPr lang="en-US" altLang="ja-JP" sz="4000" dirty="0"/>
              <a:t> </a:t>
            </a:r>
            <a:r>
              <a:rPr lang="en-US" altLang="ja-JP" sz="4000" dirty="0" smtClean="0"/>
              <a:t> decreased </a:t>
            </a:r>
            <a:r>
              <a:rPr lang="en-US" altLang="ja-JP" sz="4000" dirty="0"/>
              <a:t>from the 2nd month through the 4th month. </a:t>
            </a:r>
            <a:r>
              <a:rPr lang="en-US" altLang="ja-JP" sz="4000" dirty="0" smtClean="0"/>
              <a:t> </a:t>
            </a:r>
          </a:p>
          <a:p>
            <a:r>
              <a:rPr lang="en-US" altLang="ja-JP" sz="4000" dirty="0"/>
              <a:t> </a:t>
            </a:r>
            <a:r>
              <a:rPr lang="en-US" altLang="ja-JP" sz="4000" dirty="0" smtClean="0"/>
              <a:t> 17-KS </a:t>
            </a:r>
            <a:r>
              <a:rPr lang="en-US" altLang="ja-JP" sz="4000" dirty="0"/>
              <a:t>and </a:t>
            </a:r>
            <a:r>
              <a:rPr lang="en-US" altLang="ja-JP" sz="4000" dirty="0" smtClean="0"/>
              <a:t>17-OHCS levels</a:t>
            </a:r>
            <a:r>
              <a:rPr lang="en-US" altLang="ja-JP" sz="4000" dirty="0"/>
              <a:t>, as indicators of physical stress, increased from </a:t>
            </a:r>
            <a:endParaRPr lang="en-US" altLang="ja-JP" sz="4000" dirty="0" smtClean="0"/>
          </a:p>
          <a:p>
            <a:r>
              <a:rPr lang="en-US" altLang="ja-JP" sz="4000" dirty="0"/>
              <a:t> </a:t>
            </a:r>
            <a:r>
              <a:rPr lang="en-US" altLang="ja-JP" sz="4000" dirty="0" smtClean="0"/>
              <a:t> day </a:t>
            </a:r>
            <a:r>
              <a:rPr lang="en-US" altLang="ja-JP" sz="4000" dirty="0"/>
              <a:t>4 through 1 month. </a:t>
            </a:r>
            <a:r>
              <a:rPr lang="en-US" altLang="ja-JP" sz="4000" dirty="0" smtClean="0"/>
              <a:t>(Figure 1.)</a:t>
            </a:r>
          </a:p>
          <a:p>
            <a:r>
              <a:rPr lang="ja-JP" altLang="en-US" sz="4000" dirty="0" smtClean="0"/>
              <a:t>・</a:t>
            </a:r>
            <a:r>
              <a:rPr lang="en-US" altLang="ja-JP" sz="4000" dirty="0" smtClean="0"/>
              <a:t>EPDS </a:t>
            </a:r>
            <a:r>
              <a:rPr lang="en-US" altLang="ja-JP" sz="4000" dirty="0"/>
              <a:t>scores for depression were highest at 1 month and significantly </a:t>
            </a:r>
            <a:r>
              <a:rPr lang="en-US" altLang="ja-JP" sz="4000" dirty="0" smtClean="0"/>
              <a:t> </a:t>
            </a:r>
          </a:p>
          <a:p>
            <a:r>
              <a:rPr lang="en-US" altLang="ja-JP" sz="4000" dirty="0"/>
              <a:t> </a:t>
            </a:r>
            <a:r>
              <a:rPr lang="en-US" altLang="ja-JP" sz="4000" dirty="0" smtClean="0"/>
              <a:t> decreased </a:t>
            </a:r>
            <a:r>
              <a:rPr lang="en-US" altLang="ja-JP" sz="4000" dirty="0"/>
              <a:t>during the 2nd month. </a:t>
            </a:r>
            <a:r>
              <a:rPr lang="en-US" altLang="ja-JP" sz="4000" dirty="0" smtClean="0"/>
              <a:t>Depression </a:t>
            </a:r>
            <a:r>
              <a:rPr lang="en-US" altLang="ja-JP" sz="4000" dirty="0"/>
              <a:t>scores were correlated with </a:t>
            </a:r>
            <a:endParaRPr lang="en-US" altLang="ja-JP" sz="4000" dirty="0" smtClean="0"/>
          </a:p>
          <a:p>
            <a:r>
              <a:rPr lang="en-US" altLang="ja-JP" sz="4000" dirty="0"/>
              <a:t> </a:t>
            </a:r>
            <a:r>
              <a:rPr lang="en-US" altLang="ja-JP" sz="4000" dirty="0" smtClean="0"/>
              <a:t> accumulated </a:t>
            </a:r>
            <a:r>
              <a:rPr lang="en-US" altLang="ja-JP" sz="4000" dirty="0"/>
              <a:t>fatigue scores at day 4 (</a:t>
            </a:r>
            <a:r>
              <a:rPr lang="en-US" altLang="ja-JP" sz="4000" dirty="0" err="1"/>
              <a:t>rs</a:t>
            </a:r>
            <a:r>
              <a:rPr lang="en-US" altLang="ja-JP" sz="4000" dirty="0"/>
              <a:t>=0.46, p&lt;.05), 1 month (</a:t>
            </a:r>
            <a:r>
              <a:rPr lang="en-US" altLang="ja-JP" sz="4000" dirty="0" err="1"/>
              <a:t>rs</a:t>
            </a:r>
            <a:r>
              <a:rPr lang="en-US" altLang="ja-JP" sz="4000" dirty="0"/>
              <a:t>=0.74, p&lt;.01), </a:t>
            </a:r>
            <a:r>
              <a:rPr lang="en-US" altLang="ja-JP" sz="4000" dirty="0" smtClean="0"/>
              <a:t>  </a:t>
            </a:r>
          </a:p>
          <a:p>
            <a:r>
              <a:rPr lang="en-US" altLang="ja-JP" sz="4000" dirty="0"/>
              <a:t> </a:t>
            </a:r>
            <a:r>
              <a:rPr lang="en-US" altLang="ja-JP" sz="4000" dirty="0" smtClean="0"/>
              <a:t> 2 </a:t>
            </a:r>
            <a:r>
              <a:rPr lang="en-US" altLang="ja-JP" sz="4000" dirty="0"/>
              <a:t>months (</a:t>
            </a:r>
            <a:r>
              <a:rPr lang="en-US" altLang="ja-JP" sz="4000" dirty="0" err="1"/>
              <a:t>rs</a:t>
            </a:r>
            <a:r>
              <a:rPr lang="en-US" altLang="ja-JP" sz="4000" dirty="0"/>
              <a:t>=0.69, p&lt;.01), and 4 months (</a:t>
            </a:r>
            <a:r>
              <a:rPr lang="en-US" altLang="ja-JP" sz="4000" dirty="0" err="1"/>
              <a:t>rs</a:t>
            </a:r>
            <a:r>
              <a:rPr lang="en-US" altLang="ja-JP" sz="4000" dirty="0"/>
              <a:t>=0.69, p&lt;.01). </a:t>
            </a:r>
            <a:endParaRPr lang="en-US" altLang="ja-JP" sz="4000" dirty="0" smtClean="0"/>
          </a:p>
          <a:p>
            <a:r>
              <a:rPr lang="en-US" altLang="ja-JP" sz="4000" dirty="0"/>
              <a:t> </a:t>
            </a:r>
            <a:r>
              <a:rPr lang="en-US" altLang="ja-JP" sz="4000" dirty="0" smtClean="0"/>
              <a:t> </a:t>
            </a:r>
            <a:r>
              <a:rPr lang="en-US" altLang="ja-JP" sz="4000" dirty="0" err="1" smtClean="0"/>
              <a:t>CgA</a:t>
            </a:r>
            <a:r>
              <a:rPr lang="en-US" altLang="ja-JP" sz="4000" dirty="0" smtClean="0"/>
              <a:t> </a:t>
            </a:r>
            <a:r>
              <a:rPr lang="en-US" altLang="ja-JP" sz="4000" dirty="0"/>
              <a:t>levels, as </a:t>
            </a:r>
            <a:r>
              <a:rPr lang="en-US" altLang="ja-JP" sz="4000" dirty="0" smtClean="0"/>
              <a:t>an indicator </a:t>
            </a:r>
            <a:r>
              <a:rPr lang="en-US" altLang="ja-JP" sz="4000" dirty="0"/>
              <a:t>of psychological stress, were highest at day 4 and </a:t>
            </a:r>
            <a:endParaRPr lang="en-US" altLang="ja-JP" sz="4000" dirty="0" smtClean="0"/>
          </a:p>
          <a:p>
            <a:r>
              <a:rPr lang="en-US" altLang="ja-JP" sz="4000" dirty="0"/>
              <a:t> </a:t>
            </a:r>
            <a:r>
              <a:rPr lang="en-US" altLang="ja-JP" sz="4000" dirty="0" smtClean="0"/>
              <a:t> had slightly decreased </a:t>
            </a:r>
            <a:r>
              <a:rPr lang="en-US" altLang="ja-JP" sz="4000" dirty="0"/>
              <a:t>at 1 month, and were constant from the 1st month </a:t>
            </a:r>
            <a:endParaRPr lang="en-US" altLang="ja-JP" sz="4000" dirty="0" smtClean="0"/>
          </a:p>
          <a:p>
            <a:r>
              <a:rPr lang="en-US" altLang="ja-JP" sz="4000" dirty="0"/>
              <a:t> </a:t>
            </a:r>
            <a:r>
              <a:rPr lang="en-US" altLang="ja-JP" sz="4000" dirty="0" smtClean="0"/>
              <a:t> through </a:t>
            </a:r>
            <a:r>
              <a:rPr lang="en-US" altLang="ja-JP" sz="4000" dirty="0"/>
              <a:t>the 4th </a:t>
            </a:r>
            <a:r>
              <a:rPr lang="en-US" altLang="ja-JP" sz="4000" dirty="0" smtClean="0"/>
              <a:t>month. (Figure 2.)</a:t>
            </a:r>
            <a:endParaRPr lang="ja-JP" altLang="ja-JP" sz="4000" dirty="0"/>
          </a:p>
          <a:p>
            <a:r>
              <a:rPr lang="ja-JP" altLang="en-US" sz="4000" dirty="0" smtClean="0"/>
              <a:t>・</a:t>
            </a:r>
            <a:r>
              <a:rPr lang="en-US" altLang="ja-JP" sz="4000" dirty="0" smtClean="0"/>
              <a:t>Maternal </a:t>
            </a:r>
            <a:r>
              <a:rPr lang="en-US" altLang="ja-JP" sz="4000" dirty="0"/>
              <a:t>confidence scores significantly increased from day 4 through 1 month, </a:t>
            </a:r>
            <a:r>
              <a:rPr lang="en-US" altLang="ja-JP" sz="4000" dirty="0" smtClean="0"/>
              <a:t>  </a:t>
            </a:r>
          </a:p>
          <a:p>
            <a:r>
              <a:rPr lang="en-US" altLang="ja-JP" sz="4000" dirty="0"/>
              <a:t> </a:t>
            </a:r>
            <a:r>
              <a:rPr lang="en-US" altLang="ja-JP" sz="4000" dirty="0" smtClean="0"/>
              <a:t> but </a:t>
            </a:r>
            <a:r>
              <a:rPr lang="en-US" altLang="ja-JP" sz="4000" dirty="0"/>
              <a:t>maternal satisfaction scores remained constant. </a:t>
            </a:r>
            <a:endParaRPr lang="en-US" altLang="ja-JP" sz="4000" dirty="0" smtClean="0"/>
          </a:p>
          <a:p>
            <a:r>
              <a:rPr lang="en-US" altLang="ja-JP" sz="4000" dirty="0"/>
              <a:t> </a:t>
            </a:r>
            <a:r>
              <a:rPr lang="en-US" altLang="ja-JP" sz="4000" dirty="0" smtClean="0"/>
              <a:t> PSI-SF </a:t>
            </a:r>
            <a:r>
              <a:rPr lang="en-US" altLang="ja-JP" sz="4000" dirty="0"/>
              <a:t>scores were </a:t>
            </a:r>
            <a:r>
              <a:rPr lang="en-US" altLang="ja-JP" sz="4000" dirty="0" smtClean="0"/>
              <a:t>constant </a:t>
            </a:r>
            <a:r>
              <a:rPr lang="en-US" altLang="ja-JP" sz="4000" dirty="0"/>
              <a:t>from the 2nd month through the 4th month</a:t>
            </a:r>
            <a:r>
              <a:rPr lang="en-US" altLang="ja-JP" sz="4000" dirty="0" smtClean="0"/>
              <a:t>. </a:t>
            </a:r>
          </a:p>
          <a:p>
            <a:r>
              <a:rPr lang="en-US" altLang="ja-JP" sz="4000" dirty="0" smtClean="0"/>
              <a:t>  (Figure 3.)</a:t>
            </a:r>
          </a:p>
          <a:p>
            <a:r>
              <a:rPr lang="en-US" altLang="ja-JP" sz="4000" b="1" u="sng" dirty="0" smtClean="0">
                <a:solidFill>
                  <a:srgbClr val="FF0000"/>
                </a:solidFill>
              </a:rPr>
              <a:t> </a:t>
            </a:r>
            <a:endParaRPr lang="en-US" altLang="ja-JP" sz="4000" b="1" u="sng" dirty="0">
              <a:solidFill>
                <a:srgbClr val="FF0000"/>
              </a:solidFill>
            </a:endParaRPr>
          </a:p>
        </p:txBody>
      </p:sp>
      <p:sp>
        <p:nvSpPr>
          <p:cNvPr id="2059" name="Text Box 393"/>
          <p:cNvSpPr txBox="1">
            <a:spLocks noChangeArrowheads="1"/>
          </p:cNvSpPr>
          <p:nvPr/>
        </p:nvSpPr>
        <p:spPr bwMode="auto">
          <a:xfrm>
            <a:off x="19517172" y="12773409"/>
            <a:ext cx="12025336" cy="1380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7968" tIns="73984" rIns="147968" bIns="73984">
            <a:spAutoFit/>
          </a:bodyPr>
          <a:lstStyle/>
          <a:p>
            <a:pPr defTabSz="2959364">
              <a:spcBef>
                <a:spcPct val="50000"/>
              </a:spcBef>
            </a:pPr>
            <a:r>
              <a:rPr lang="en-US" altLang="ja-JP" sz="4000" b="1" dirty="0"/>
              <a:t>Table 1. </a:t>
            </a:r>
            <a:r>
              <a:rPr lang="en-US" altLang="ja-JP" sz="4000" b="1" dirty="0" smtClean="0"/>
              <a:t> Demographics</a:t>
            </a:r>
            <a:r>
              <a:rPr lang="ja-JP" altLang="en-US" sz="4000" b="1" dirty="0" smtClean="0"/>
              <a:t>　</a:t>
            </a:r>
            <a:r>
              <a:rPr lang="en-US" altLang="ja-JP" sz="4000" b="1" dirty="0" smtClean="0"/>
              <a:t>and obstetric data of the subjects</a:t>
            </a:r>
            <a:endParaRPr lang="en-US" altLang="ja-JP" sz="4000" b="1" dirty="0"/>
          </a:p>
        </p:txBody>
      </p:sp>
      <p:sp>
        <p:nvSpPr>
          <p:cNvPr id="2060" name="Text Box 541"/>
          <p:cNvSpPr txBox="1">
            <a:spLocks noChangeArrowheads="1"/>
          </p:cNvSpPr>
          <p:nvPr/>
        </p:nvSpPr>
        <p:spPr bwMode="auto">
          <a:xfrm>
            <a:off x="29272160" y="13437454"/>
            <a:ext cx="1948284" cy="703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968" tIns="73984" rIns="147968" bIns="73984">
            <a:spAutoFit/>
          </a:bodyPr>
          <a:lstStyle/>
          <a:p>
            <a:pPr defTabSz="2959364">
              <a:spcBef>
                <a:spcPct val="50000"/>
              </a:spcBef>
            </a:pPr>
            <a:r>
              <a:rPr lang="ja-JP" altLang="en-US" sz="3600" dirty="0"/>
              <a:t>（</a:t>
            </a:r>
            <a:r>
              <a:rPr lang="en-US" altLang="ja-JP" sz="3600" dirty="0" smtClean="0"/>
              <a:t>N=21</a:t>
            </a:r>
            <a:r>
              <a:rPr lang="ja-JP" altLang="en-US" sz="3600" dirty="0" smtClean="0"/>
              <a:t>）</a:t>
            </a:r>
            <a:endParaRPr lang="ja-JP" altLang="en-US" sz="3600" dirty="0"/>
          </a:p>
        </p:txBody>
      </p:sp>
      <p:sp>
        <p:nvSpPr>
          <p:cNvPr id="2061" name="Text Box 557"/>
          <p:cNvSpPr txBox="1">
            <a:spLocks noChangeArrowheads="1"/>
          </p:cNvSpPr>
          <p:nvPr/>
        </p:nvSpPr>
        <p:spPr bwMode="auto">
          <a:xfrm>
            <a:off x="17487909" y="43105510"/>
            <a:ext cx="13464519" cy="764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7968" tIns="73984" rIns="147968" bIns="73984">
            <a:spAutoFit/>
          </a:bodyPr>
          <a:lstStyle/>
          <a:p>
            <a:pPr defTabSz="2959364">
              <a:spcBef>
                <a:spcPct val="50000"/>
              </a:spcBef>
            </a:pPr>
            <a:r>
              <a:rPr lang="en-US" altLang="ja-JP" sz="4000" b="1" dirty="0"/>
              <a:t>Figure </a:t>
            </a:r>
            <a:r>
              <a:rPr lang="en-US" altLang="ja-JP" sz="4000" b="1" dirty="0" smtClean="0"/>
              <a:t>3. Change in social health condition of mothers </a:t>
            </a:r>
          </a:p>
        </p:txBody>
      </p:sp>
      <p:sp>
        <p:nvSpPr>
          <p:cNvPr id="2063" name="Text Box 572"/>
          <p:cNvSpPr txBox="1">
            <a:spLocks noChangeArrowheads="1"/>
          </p:cNvSpPr>
          <p:nvPr/>
        </p:nvSpPr>
        <p:spPr bwMode="auto">
          <a:xfrm>
            <a:off x="3972034" y="3671734"/>
            <a:ext cx="24327335" cy="1653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1070" tIns="50530" rIns="101070" bIns="50530">
            <a:spAutoFit/>
          </a:bodyPr>
          <a:lstStyle/>
          <a:p>
            <a:pPr algn="ctr" defTabSz="2959364">
              <a:lnSpc>
                <a:spcPct val="80000"/>
              </a:lnSpc>
              <a:spcBef>
                <a:spcPct val="50000"/>
              </a:spcBef>
            </a:pPr>
            <a:r>
              <a:rPr lang="en-US" altLang="ja-JP" sz="4800" b="1" dirty="0">
                <a:latin typeface="Times New Roman" pitchFamily="18" charset="0"/>
                <a:cs typeface="Times New Roman" pitchFamily="18" charset="0"/>
              </a:rPr>
              <a:t>Mori E.</a:t>
            </a:r>
            <a:r>
              <a:rPr lang="ja-JP" altLang="en-US" sz="4800" b="1" dirty="0" err="1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ja-JP" sz="4800" b="1" dirty="0" err="1">
                <a:latin typeface="Times New Roman" pitchFamily="18" charset="0"/>
                <a:cs typeface="Times New Roman" pitchFamily="18" charset="0"/>
              </a:rPr>
              <a:t>Sakajo</a:t>
            </a:r>
            <a:r>
              <a:rPr lang="en-US" altLang="ja-JP" sz="4800" b="1" dirty="0">
                <a:latin typeface="Times New Roman" pitchFamily="18" charset="0"/>
                <a:cs typeface="Times New Roman" pitchFamily="18" charset="0"/>
              </a:rPr>
              <a:t> A.</a:t>
            </a:r>
            <a:r>
              <a:rPr lang="ja-JP" altLang="en-US" sz="4800" b="1" dirty="0" err="1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ja-JP" sz="4800" b="1" dirty="0">
                <a:latin typeface="Times New Roman" pitchFamily="18" charset="0"/>
                <a:cs typeface="Times New Roman" pitchFamily="18" charset="0"/>
              </a:rPr>
              <a:t>Iwata H.</a:t>
            </a:r>
            <a:r>
              <a:rPr lang="ja-JP" altLang="en-US" sz="4800" b="1" dirty="0" err="1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ja-JP" sz="4800" b="1" dirty="0" err="1">
                <a:latin typeface="Times New Roman" pitchFamily="18" charset="0"/>
                <a:cs typeface="Times New Roman" pitchFamily="18" charset="0"/>
              </a:rPr>
              <a:t>Maehara</a:t>
            </a:r>
            <a:r>
              <a:rPr lang="en-US" altLang="ja-JP" sz="4800" b="1" dirty="0">
                <a:latin typeface="Times New Roman" pitchFamily="18" charset="0"/>
                <a:cs typeface="Times New Roman" pitchFamily="18" charset="0"/>
              </a:rPr>
              <a:t> K.</a:t>
            </a:r>
            <a:r>
              <a:rPr lang="ja-JP" altLang="en-US" sz="4800" b="1" dirty="0" err="1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ja-JP" sz="4800" b="1" dirty="0">
                <a:latin typeface="Times New Roman" pitchFamily="18" charset="0"/>
                <a:cs typeface="Times New Roman" pitchFamily="18" charset="0"/>
              </a:rPr>
              <a:t>Ozawa H.</a:t>
            </a:r>
            <a:r>
              <a:rPr lang="ja-JP" altLang="en-US" sz="4800" b="1" dirty="0" err="1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ja-JP" sz="4800" b="1" dirty="0">
                <a:latin typeface="Times New Roman" pitchFamily="18" charset="0"/>
                <a:cs typeface="Times New Roman" pitchFamily="18" charset="0"/>
              </a:rPr>
              <a:t>Morita A.</a:t>
            </a:r>
            <a:r>
              <a:rPr lang="ja-JP" altLang="en-US" sz="4800" b="1" dirty="0" err="1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ja-JP" sz="4800" b="1" dirty="0" err="1" smtClean="0">
                <a:latin typeface="Times New Roman" pitchFamily="18" charset="0"/>
                <a:cs typeface="Times New Roman" pitchFamily="18" charset="0"/>
              </a:rPr>
              <a:t>Maekawa</a:t>
            </a:r>
            <a:r>
              <a:rPr lang="en-US" altLang="ja-JP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4800" b="1" dirty="0">
                <a:latin typeface="Times New Roman" pitchFamily="18" charset="0"/>
                <a:cs typeface="Times New Roman" pitchFamily="18" charset="0"/>
              </a:rPr>
              <a:t>T., Tsuchiya </a:t>
            </a:r>
            <a:r>
              <a:rPr lang="en-US" altLang="ja-JP" sz="4800" b="1" dirty="0" smtClean="0">
                <a:latin typeface="Times New Roman" pitchFamily="18" charset="0"/>
                <a:cs typeface="Times New Roman" pitchFamily="18" charset="0"/>
              </a:rPr>
              <a:t>M.</a:t>
            </a:r>
          </a:p>
          <a:p>
            <a:pPr algn="ctr" defTabSz="2959364">
              <a:lnSpc>
                <a:spcPct val="80000"/>
              </a:lnSpc>
              <a:spcBef>
                <a:spcPct val="50000"/>
              </a:spcBef>
            </a:pPr>
            <a:r>
              <a:rPr lang="en-US" altLang="ja-JP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4800" b="1" dirty="0">
                <a:latin typeface="Times New Roman" pitchFamily="18" charset="0"/>
                <a:cs typeface="Times New Roman" pitchFamily="18" charset="0"/>
              </a:rPr>
              <a:t>Chiba University Graduate School of Nursing, JAPAN</a:t>
            </a:r>
          </a:p>
        </p:txBody>
      </p:sp>
      <p:pic>
        <p:nvPicPr>
          <p:cNvPr id="2064" name="Picture 110" descr="G:\title.jpg"/>
          <p:cNvPicPr>
            <a:picLocks noChangeAspect="1" noChangeArrowheads="1"/>
          </p:cNvPicPr>
          <p:nvPr/>
        </p:nvPicPr>
        <p:blipFill rotWithShape="1">
          <a:blip r:embed="rId3" cstate="print"/>
          <a:srcRect b="11575"/>
          <a:stretch/>
        </p:blipFill>
        <p:spPr bwMode="auto">
          <a:xfrm>
            <a:off x="199307" y="48436830"/>
            <a:ext cx="12422369" cy="2114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213" name="Group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900464"/>
              </p:ext>
            </p:extLst>
          </p:nvPr>
        </p:nvGraphicFramePr>
        <p:xfrm>
          <a:off x="19874433" y="14128414"/>
          <a:ext cx="11418885" cy="17811490"/>
        </p:xfrm>
        <a:graphic>
          <a:graphicData uri="http://schemas.openxmlformats.org/drawingml/2006/table">
            <a:tbl>
              <a:tblPr/>
              <a:tblGrid>
                <a:gridCol w="4176464"/>
                <a:gridCol w="3816424"/>
                <a:gridCol w="3425997"/>
              </a:tblGrid>
              <a:tr h="74764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M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+SD, n 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%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ja-JP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004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　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Age 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years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37.0</a:t>
                      </a:r>
                      <a:r>
                        <a:rPr kumimoji="1" lang="ja-JP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±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2.5</a:t>
                      </a:r>
                      <a:endParaRPr kumimoji="1" lang="ja-JP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　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Occupation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Employed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Unemployed</a:t>
                      </a: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  6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28.6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15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71.4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ja-JP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618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Education</a:t>
                      </a: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High school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college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University or higher</a:t>
                      </a: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　  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5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23.8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  6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28.6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10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47.6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41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Marital status</a:t>
                      </a:r>
                      <a:endParaRPr kumimoji="1" lang="ja-JP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Married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Single</a:t>
                      </a:r>
                      <a:endParaRPr kumimoji="1" lang="ja-JP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21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100.0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  0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0.0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0120">
                <a:tc>
                  <a:txBody>
                    <a:bodyPr/>
                    <a:lstStyle/>
                    <a:p>
                      <a:r>
                        <a:rPr lang="ja-JP" altLang="en-US" sz="3200" dirty="0" smtClean="0"/>
                        <a:t>　</a:t>
                      </a:r>
                      <a:r>
                        <a:rPr lang="en-US" altLang="ja-JP" sz="3200" dirty="0" smtClean="0"/>
                        <a:t>History of mental</a:t>
                      </a:r>
                    </a:p>
                    <a:p>
                      <a:r>
                        <a:rPr lang="ja-JP" altLang="en-US" sz="3200" dirty="0" smtClean="0"/>
                        <a:t>　</a:t>
                      </a:r>
                      <a:r>
                        <a:rPr lang="en-US" altLang="ja-JP" sz="3200" dirty="0" smtClean="0"/>
                        <a:t>disease</a:t>
                      </a:r>
                      <a:endParaRPr lang="ja-JP" altLang="en-US" sz="3200" dirty="0"/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3200" dirty="0" smtClean="0"/>
                        <a:t>Yes</a:t>
                      </a:r>
                    </a:p>
                    <a:p>
                      <a:r>
                        <a:rPr lang="en-US" altLang="ja-JP" sz="3200" dirty="0" smtClean="0"/>
                        <a:t>No</a:t>
                      </a: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  2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9.5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19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90.5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Treatment history for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infertility</a:t>
                      </a:r>
                      <a:endParaRPr kumimoji="1" lang="ja-JP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Experience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Inexperience</a:t>
                      </a: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　　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5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23.8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16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76.2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22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Model of delivery</a:t>
                      </a:r>
                      <a:endParaRPr kumimoji="1" lang="ja-JP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Vaginal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　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delivery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normal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Vacuum extraction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Cesarean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　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section</a:t>
                      </a:r>
                      <a:endParaRPr kumimoji="1" lang="ja-JP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　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7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33.3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  8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38.1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　  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6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28.6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Problems during  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　　</a:t>
                      </a:r>
                      <a:endParaRPr kumimoji="1" lang="en-US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pregnancy</a:t>
                      </a:r>
                      <a:endParaRPr kumimoji="1" lang="ja-JP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Occur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Not</a:t>
                      </a: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  8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38.1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13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61.9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Problems during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delivery</a:t>
                      </a:r>
                      <a:endParaRPr kumimoji="1" lang="ja-JP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Occur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Not</a:t>
                      </a: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  6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28.6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15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71.4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41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Newborn problems</a:t>
                      </a:r>
                      <a:endParaRPr kumimoji="1" lang="ja-JP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Occur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Not</a:t>
                      </a: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  3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14.3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18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85.7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12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Type of feeding </a:t>
                      </a: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Breastfeeding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Mixed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Bottle</a:t>
                      </a: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  2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9.5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19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90.5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　 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0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0.0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Times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of feeding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per day</a:t>
                      </a: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＜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≧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 9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42.9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12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57.1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ja-JP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4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Support person </a:t>
                      </a: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Husband/mother/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 mother-in-law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Nobody</a:t>
                      </a: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14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66.7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  7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33.3</a:t>
                      </a:r>
                      <a:r>
                        <a:rPr kumimoji="1" lang="ja-JP" alt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72" name="Text Box 557"/>
          <p:cNvSpPr txBox="1">
            <a:spLocks noChangeArrowheads="1"/>
          </p:cNvSpPr>
          <p:nvPr/>
        </p:nvSpPr>
        <p:spPr bwMode="auto">
          <a:xfrm>
            <a:off x="1057169" y="32839290"/>
            <a:ext cx="14765855" cy="764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7968" tIns="73984" rIns="147968" bIns="73984">
            <a:spAutoFit/>
          </a:bodyPr>
          <a:lstStyle/>
          <a:p>
            <a:pPr defTabSz="2959364">
              <a:spcBef>
                <a:spcPct val="50000"/>
              </a:spcBef>
            </a:pPr>
            <a:r>
              <a:rPr lang="en-US" altLang="ja-JP" sz="4000" b="1" dirty="0"/>
              <a:t>Figure 1. </a:t>
            </a:r>
            <a:r>
              <a:rPr lang="en-US" altLang="ja-JP" sz="4000" b="1" dirty="0" smtClean="0"/>
              <a:t>Change in physical health condition of mothers </a:t>
            </a:r>
            <a:endParaRPr lang="en-US" altLang="ja-JP" sz="3200" dirty="0" smtClean="0"/>
          </a:p>
        </p:txBody>
      </p:sp>
      <p:sp>
        <p:nvSpPr>
          <p:cNvPr id="2176" name="正方形/長方形 49"/>
          <p:cNvSpPr>
            <a:spLocks noChangeArrowheads="1"/>
          </p:cNvSpPr>
          <p:nvPr/>
        </p:nvSpPr>
        <p:spPr bwMode="auto">
          <a:xfrm>
            <a:off x="12761199" y="49491794"/>
            <a:ext cx="18615366" cy="1626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7968" tIns="73984" rIns="147968" bIns="73984">
            <a:spAutoFit/>
          </a:bodyPr>
          <a:lstStyle/>
          <a:p>
            <a:pPr defTabSz="2959100"/>
            <a:r>
              <a:rPr lang="en-US" altLang="ja-JP" sz="3200" i="1" dirty="0"/>
              <a:t>Correspondence: Emi Mori, </a:t>
            </a:r>
            <a:r>
              <a:rPr lang="en-US" altLang="ja-JP" sz="3200" i="1" dirty="0">
                <a:solidFill>
                  <a:srgbClr val="000000"/>
                </a:solidFill>
              </a:rPr>
              <a:t>RN, RM, PhD</a:t>
            </a:r>
          </a:p>
          <a:p>
            <a:pPr defTabSz="2959100"/>
            <a:r>
              <a:rPr lang="en-US" altLang="ja-JP" sz="3200" i="1" dirty="0">
                <a:solidFill>
                  <a:srgbClr val="000000"/>
                </a:solidFill>
              </a:rPr>
              <a:t>Professor of Department of Parent and Child Nursing, Graduate School of  Nursing, Chiba University</a:t>
            </a:r>
            <a:br>
              <a:rPr lang="en-US" altLang="ja-JP" sz="3200" i="1" dirty="0">
                <a:solidFill>
                  <a:srgbClr val="000000"/>
                </a:solidFill>
              </a:rPr>
            </a:br>
            <a:r>
              <a:rPr lang="en-US" altLang="ja-JP" sz="3200" i="1" dirty="0">
                <a:solidFill>
                  <a:srgbClr val="000000"/>
                </a:solidFill>
              </a:rPr>
              <a:t>1-8-1 </a:t>
            </a:r>
            <a:r>
              <a:rPr lang="en-US" altLang="ja-JP" sz="3200" i="1" dirty="0" err="1">
                <a:solidFill>
                  <a:srgbClr val="000000"/>
                </a:solidFill>
              </a:rPr>
              <a:t>Inohana</a:t>
            </a:r>
            <a:r>
              <a:rPr lang="en-US" altLang="ja-JP" sz="3200" i="1" dirty="0">
                <a:solidFill>
                  <a:srgbClr val="000000"/>
                </a:solidFill>
              </a:rPr>
              <a:t>, Chuo-</a:t>
            </a:r>
            <a:r>
              <a:rPr lang="en-US" altLang="ja-JP" sz="3200" i="1" dirty="0" err="1">
                <a:solidFill>
                  <a:srgbClr val="000000"/>
                </a:solidFill>
              </a:rPr>
              <a:t>ku</a:t>
            </a:r>
            <a:r>
              <a:rPr lang="en-US" altLang="ja-JP" sz="3200" i="1" dirty="0">
                <a:solidFill>
                  <a:srgbClr val="000000"/>
                </a:solidFill>
              </a:rPr>
              <a:t>, Chiba city, 280-8672, Japan   Email: mori@faculty.chiba-u.jp</a:t>
            </a:r>
            <a:r>
              <a:rPr lang="en-US" altLang="ja-JP" sz="3200" dirty="0"/>
              <a:t> </a:t>
            </a:r>
          </a:p>
        </p:txBody>
      </p:sp>
      <p:sp>
        <p:nvSpPr>
          <p:cNvPr id="2177" name="Text Box 164"/>
          <p:cNvSpPr txBox="1">
            <a:spLocks noChangeArrowheads="1"/>
          </p:cNvSpPr>
          <p:nvPr/>
        </p:nvSpPr>
        <p:spPr bwMode="auto">
          <a:xfrm>
            <a:off x="12819426" y="47865757"/>
            <a:ext cx="19402057" cy="181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47968" tIns="73984" rIns="147968" bIns="73984">
            <a:spAutoFit/>
          </a:bodyPr>
          <a:lstStyle/>
          <a:p>
            <a:pPr defTabSz="2959364">
              <a:spcBef>
                <a:spcPts val="0"/>
              </a:spcBef>
            </a:pPr>
            <a:r>
              <a:rPr lang="en-US" altLang="ja-JP" sz="3600" dirty="0"/>
              <a:t>This study was supported by </a:t>
            </a:r>
            <a:r>
              <a:rPr lang="en-US" altLang="ja-JP" sz="3600" dirty="0" smtClean="0"/>
              <a:t>a Funding Program for the Next Generation World-Leading Researchers</a:t>
            </a:r>
            <a:r>
              <a:rPr lang="ja-JP" altLang="en-US" sz="3600" dirty="0" smtClean="0"/>
              <a:t>（</a:t>
            </a:r>
            <a:r>
              <a:rPr lang="en-US" altLang="ja-JP" sz="3600" dirty="0" smtClean="0"/>
              <a:t>No</a:t>
            </a:r>
            <a:r>
              <a:rPr lang="en-US" altLang="ja-JP" sz="3600" dirty="0"/>
              <a:t>. </a:t>
            </a:r>
            <a:r>
              <a:rPr lang="en-US" altLang="ja-JP" sz="3600" dirty="0" smtClean="0"/>
              <a:t>LS022</a:t>
            </a:r>
            <a:r>
              <a:rPr lang="ja-JP" altLang="en-US" sz="3600" dirty="0" smtClean="0"/>
              <a:t>）</a:t>
            </a:r>
            <a:r>
              <a:rPr lang="en-US" altLang="ja-JP" sz="3600" dirty="0" smtClean="0"/>
              <a:t>, </a:t>
            </a:r>
            <a:r>
              <a:rPr lang="en-US" altLang="ja-JP" sz="3600" dirty="0"/>
              <a:t>from </a:t>
            </a:r>
            <a:r>
              <a:rPr lang="en-US" altLang="en-US" sz="3600" dirty="0"/>
              <a:t>the </a:t>
            </a:r>
            <a:r>
              <a:rPr lang="en-US" altLang="en-US" sz="3600" dirty="0" smtClean="0"/>
              <a:t>Cabinet Office</a:t>
            </a:r>
            <a:r>
              <a:rPr lang="ja-JP" altLang="en-US" sz="3600" dirty="0" smtClean="0"/>
              <a:t>　</a:t>
            </a:r>
            <a:r>
              <a:rPr lang="en-US" altLang="ja-JP" sz="3600" dirty="0" smtClean="0"/>
              <a:t>and the </a:t>
            </a:r>
            <a:r>
              <a:rPr lang="en-US" altLang="ja-JP" sz="3600" dirty="0"/>
              <a:t>Japan Society for </a:t>
            </a:r>
            <a:r>
              <a:rPr lang="en-US" altLang="ja-JP" sz="3600" dirty="0" smtClean="0"/>
              <a:t>the Promotion of </a:t>
            </a:r>
            <a:r>
              <a:rPr lang="en-US" altLang="ja-JP" sz="3600" dirty="0"/>
              <a:t>Science </a:t>
            </a:r>
            <a:r>
              <a:rPr lang="en-US" altLang="en-US" sz="3600" dirty="0" smtClean="0"/>
              <a:t>, </a:t>
            </a:r>
            <a:r>
              <a:rPr lang="en-US" altLang="en-US" sz="3600" dirty="0"/>
              <a:t>Japan.</a:t>
            </a:r>
            <a:endParaRPr lang="ja-JP" altLang="en-US" sz="36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379" y="34709602"/>
            <a:ext cx="15297832" cy="9396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" name="Text Box 557"/>
          <p:cNvSpPr txBox="1">
            <a:spLocks noChangeArrowheads="1"/>
          </p:cNvSpPr>
          <p:nvPr/>
        </p:nvSpPr>
        <p:spPr bwMode="auto">
          <a:xfrm>
            <a:off x="1200045" y="44197932"/>
            <a:ext cx="15747315" cy="764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7968" tIns="73984" rIns="147968" bIns="73984">
            <a:spAutoFit/>
          </a:bodyPr>
          <a:lstStyle/>
          <a:p>
            <a:pPr defTabSz="2959364">
              <a:spcBef>
                <a:spcPct val="50000"/>
              </a:spcBef>
            </a:pPr>
            <a:r>
              <a:rPr lang="en-US" altLang="ja-JP" sz="4000" b="1" dirty="0"/>
              <a:t>Figure </a:t>
            </a:r>
            <a:r>
              <a:rPr lang="en-US" altLang="ja-JP" sz="4000" b="1" dirty="0" smtClean="0"/>
              <a:t>2. Change in psychological health condition of mothers </a:t>
            </a:r>
            <a:endParaRPr lang="en-US" altLang="ja-JP" sz="3200" dirty="0" smtClean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8720" y="32889876"/>
            <a:ext cx="14429665" cy="10072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353" y="23169366"/>
            <a:ext cx="15479884" cy="9649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4" name="Text Box 557"/>
          <p:cNvSpPr txBox="1">
            <a:spLocks noChangeArrowheads="1"/>
          </p:cNvSpPr>
          <p:nvPr/>
        </p:nvSpPr>
        <p:spPr bwMode="auto">
          <a:xfrm>
            <a:off x="1128607" y="33472349"/>
            <a:ext cx="7780589" cy="703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7968" tIns="73984" rIns="147968" bIns="73984">
            <a:spAutoFit/>
          </a:bodyPr>
          <a:lstStyle/>
          <a:p>
            <a:pPr defTabSz="2959364">
              <a:spcBef>
                <a:spcPct val="50000"/>
              </a:spcBef>
            </a:pPr>
            <a:r>
              <a:rPr lang="en-US" altLang="ja-JP" sz="3600" dirty="0" smtClean="0"/>
              <a:t>(Accumulated fatigue score: 0</a:t>
            </a:r>
            <a:r>
              <a:rPr lang="ja-JP" altLang="en-US" sz="3600" dirty="0" smtClean="0"/>
              <a:t>～</a:t>
            </a:r>
            <a:r>
              <a:rPr lang="en-US" altLang="ja-JP" sz="3600" dirty="0" smtClean="0"/>
              <a:t>39</a:t>
            </a:r>
            <a:r>
              <a:rPr lang="ja-JP" altLang="en-US" sz="3600" dirty="0" smtClean="0"/>
              <a:t>）</a:t>
            </a:r>
            <a:endParaRPr lang="en-US" altLang="ja-JP" sz="3600" dirty="0" smtClean="0"/>
          </a:p>
        </p:txBody>
      </p:sp>
      <p:sp>
        <p:nvSpPr>
          <p:cNvPr id="55" name="Text Box 557"/>
          <p:cNvSpPr txBox="1">
            <a:spLocks noChangeArrowheads="1"/>
          </p:cNvSpPr>
          <p:nvPr/>
        </p:nvSpPr>
        <p:spPr bwMode="auto">
          <a:xfrm>
            <a:off x="1243501" y="44902429"/>
            <a:ext cx="4814328" cy="703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7968" tIns="73984" rIns="147968" bIns="73984">
            <a:spAutoFit/>
          </a:bodyPr>
          <a:lstStyle/>
          <a:p>
            <a:pPr defTabSz="2959364">
              <a:spcBef>
                <a:spcPct val="50000"/>
              </a:spcBef>
            </a:pPr>
            <a:r>
              <a:rPr lang="en-US" altLang="ja-JP" sz="3600" dirty="0" smtClean="0"/>
              <a:t>(EPDS score: 0</a:t>
            </a:r>
            <a:r>
              <a:rPr lang="ja-JP" altLang="en-US" sz="3600" dirty="0" smtClean="0"/>
              <a:t>～</a:t>
            </a:r>
            <a:r>
              <a:rPr lang="en-US" altLang="ja-JP" sz="3600" dirty="0" smtClean="0"/>
              <a:t>30)</a:t>
            </a:r>
          </a:p>
        </p:txBody>
      </p:sp>
      <p:sp>
        <p:nvSpPr>
          <p:cNvPr id="56" name="Text Box 557"/>
          <p:cNvSpPr txBox="1">
            <a:spLocks noChangeArrowheads="1"/>
          </p:cNvSpPr>
          <p:nvPr/>
        </p:nvSpPr>
        <p:spPr bwMode="auto">
          <a:xfrm>
            <a:off x="17487909" y="43819890"/>
            <a:ext cx="14716228" cy="1257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7968" tIns="73984" rIns="147968" bIns="73984">
            <a:spAutoFit/>
          </a:bodyPr>
          <a:lstStyle/>
          <a:p>
            <a:pPr defTabSz="2959364">
              <a:spcBef>
                <a:spcPct val="50000"/>
              </a:spcBef>
            </a:pPr>
            <a:r>
              <a:rPr lang="en-US" altLang="ja-JP" sz="3600" dirty="0" smtClean="0"/>
              <a:t>(Maternal Role Confidence score: 20</a:t>
            </a:r>
            <a:r>
              <a:rPr lang="ja-JP" altLang="en-US" sz="3600" dirty="0" smtClean="0"/>
              <a:t>～</a:t>
            </a:r>
            <a:r>
              <a:rPr lang="en-US" altLang="ja-JP" sz="3600" dirty="0" smtClean="0"/>
              <a:t>80,  Maternal Role  Satisfaction score: 9</a:t>
            </a:r>
            <a:r>
              <a:rPr lang="ja-JP" altLang="en-US" sz="3600" dirty="0" smtClean="0"/>
              <a:t>～</a:t>
            </a:r>
            <a:r>
              <a:rPr lang="en-US" altLang="ja-JP" sz="3600" dirty="0" smtClean="0"/>
              <a:t>36, PSI-SF score: 19</a:t>
            </a:r>
            <a:r>
              <a:rPr lang="ja-JP" altLang="en-US" sz="3600" dirty="0" smtClean="0"/>
              <a:t>～</a:t>
            </a:r>
            <a:r>
              <a:rPr lang="en-US" altLang="ja-JP" sz="3600" dirty="0" smtClean="0"/>
              <a:t>95)</a:t>
            </a:r>
          </a:p>
        </p:txBody>
      </p:sp>
      <p:sp>
        <p:nvSpPr>
          <p:cNvPr id="57" name="テキスト ボックス 7"/>
          <p:cNvSpPr txBox="1"/>
          <p:nvPr/>
        </p:nvSpPr>
        <p:spPr>
          <a:xfrm>
            <a:off x="9701167" y="25746076"/>
            <a:ext cx="9422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000" b="1" dirty="0" smtClean="0">
                <a:solidFill>
                  <a:schemeClr val="accent2"/>
                </a:solidFill>
                <a:latin typeface="+mj-ea"/>
                <a:ea typeface="+mj-ea"/>
              </a:rPr>
              <a:t>**</a:t>
            </a:r>
            <a:endParaRPr kumimoji="1" lang="ja-JP" altLang="en-US" sz="4000" b="1" dirty="0">
              <a:solidFill>
                <a:schemeClr val="accent2"/>
              </a:solidFill>
              <a:latin typeface="+mj-ea"/>
              <a:ea typeface="+mj-ea"/>
            </a:endParaRPr>
          </a:p>
        </p:txBody>
      </p:sp>
      <p:sp>
        <p:nvSpPr>
          <p:cNvPr id="58" name="テキスト ボックス 7"/>
          <p:cNvSpPr txBox="1"/>
          <p:nvPr/>
        </p:nvSpPr>
        <p:spPr>
          <a:xfrm>
            <a:off x="7637095" y="37182650"/>
            <a:ext cx="9422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000" b="1" dirty="0" smtClean="0">
                <a:solidFill>
                  <a:srgbClr val="C00000"/>
                </a:solidFill>
                <a:latin typeface="+mn-ea"/>
              </a:rPr>
              <a:t>**</a:t>
            </a:r>
            <a:endParaRPr kumimoji="1" lang="ja-JP" altLang="en-US" sz="4000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59" name="テキスト ボックス 7"/>
          <p:cNvSpPr txBox="1"/>
          <p:nvPr/>
        </p:nvSpPr>
        <p:spPr>
          <a:xfrm>
            <a:off x="20234473" y="33675694"/>
            <a:ext cx="9422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000" b="1" dirty="0" smtClean="0">
                <a:solidFill>
                  <a:schemeClr val="accent2"/>
                </a:solidFill>
                <a:latin typeface="+mn-ea"/>
              </a:rPr>
              <a:t>**</a:t>
            </a:r>
            <a:endParaRPr kumimoji="1" lang="ja-JP" altLang="en-US" sz="4000" b="1" dirty="0">
              <a:solidFill>
                <a:schemeClr val="accent2"/>
              </a:solidFill>
              <a:latin typeface="+mn-ea"/>
            </a:endParaRPr>
          </a:p>
        </p:txBody>
      </p:sp>
      <p:sp>
        <p:nvSpPr>
          <p:cNvPr id="62" name="テキスト ボックス 7"/>
          <p:cNvSpPr txBox="1"/>
          <p:nvPr/>
        </p:nvSpPr>
        <p:spPr>
          <a:xfrm>
            <a:off x="8807197" y="33461380"/>
            <a:ext cx="3394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dirty="0" smtClean="0">
                <a:ea typeface="+mj-ea"/>
              </a:rPr>
              <a:t>**</a:t>
            </a:r>
            <a:r>
              <a:rPr lang="en-US" altLang="ja-JP" sz="3600" dirty="0" smtClean="0">
                <a:latin typeface="+mj-lt"/>
                <a:ea typeface="+mj-ea"/>
              </a:rPr>
              <a:t>  p&lt; 0.05</a:t>
            </a:r>
            <a:endParaRPr kumimoji="1" lang="ja-JP" altLang="en-US" sz="3600" dirty="0">
              <a:latin typeface="+mj-lt"/>
              <a:ea typeface="+mj-ea"/>
            </a:endParaRPr>
          </a:p>
        </p:txBody>
      </p:sp>
      <p:sp>
        <p:nvSpPr>
          <p:cNvPr id="63" name="テキスト ボックス 7"/>
          <p:cNvSpPr txBox="1"/>
          <p:nvPr/>
        </p:nvSpPr>
        <p:spPr>
          <a:xfrm>
            <a:off x="5986391" y="44962898"/>
            <a:ext cx="3394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dirty="0" smtClean="0">
                <a:ea typeface="+mj-ea"/>
              </a:rPr>
              <a:t>**</a:t>
            </a:r>
            <a:r>
              <a:rPr lang="en-US" altLang="ja-JP" sz="3600" dirty="0" smtClean="0">
                <a:latin typeface="+mj-lt"/>
                <a:ea typeface="+mj-ea"/>
              </a:rPr>
              <a:t>  p&lt; 0.01</a:t>
            </a:r>
            <a:endParaRPr kumimoji="1" lang="ja-JP" altLang="en-US" sz="3600" dirty="0">
              <a:latin typeface="+mj-lt"/>
              <a:ea typeface="+mj-ea"/>
            </a:endParaRPr>
          </a:p>
        </p:txBody>
      </p:sp>
      <p:sp>
        <p:nvSpPr>
          <p:cNvPr id="64" name="テキスト ボックス 7"/>
          <p:cNvSpPr txBox="1"/>
          <p:nvPr/>
        </p:nvSpPr>
        <p:spPr>
          <a:xfrm>
            <a:off x="25488965" y="44391394"/>
            <a:ext cx="28628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dirty="0" smtClean="0">
                <a:ea typeface="+mj-ea"/>
              </a:rPr>
              <a:t>**</a:t>
            </a:r>
            <a:r>
              <a:rPr lang="en-US" altLang="ja-JP" sz="3600" dirty="0" smtClean="0">
                <a:latin typeface="+mj-lt"/>
                <a:ea typeface="+mj-ea"/>
              </a:rPr>
              <a:t>  p&lt; 0.01</a:t>
            </a:r>
            <a:endParaRPr kumimoji="1" lang="ja-JP" altLang="en-US" sz="3600" dirty="0">
              <a:latin typeface="+mj-lt"/>
              <a:ea typeface="+mj-ea"/>
            </a:endParaRPr>
          </a:p>
        </p:txBody>
      </p:sp>
      <p:cxnSp>
        <p:nvCxnSpPr>
          <p:cNvPr id="34" name="直線コネクタ 33"/>
          <p:cNvCxnSpPr/>
          <p:nvPr/>
        </p:nvCxnSpPr>
        <p:spPr bwMode="auto">
          <a:xfrm>
            <a:off x="6129267" y="38817642"/>
            <a:ext cx="5357850" cy="1588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テキスト ボックス 36"/>
          <p:cNvSpPr txBox="1"/>
          <p:nvPr/>
        </p:nvSpPr>
        <p:spPr>
          <a:xfrm>
            <a:off x="15059017" y="27817778"/>
            <a:ext cx="14590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latin typeface="+mn-lt"/>
              </a:rPr>
              <a:t>(mg/dl)</a:t>
            </a:r>
            <a:endParaRPr kumimoji="1" lang="ja-JP" altLang="en-US" sz="3200" dirty="0">
              <a:latin typeface="+mn-lt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4987579" y="29246538"/>
            <a:ext cx="14590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latin typeface="+mn-lt"/>
              </a:rPr>
              <a:t>(mg/dl)</a:t>
            </a:r>
            <a:endParaRPr kumimoji="1" lang="ja-JP" altLang="en-US" sz="3200" dirty="0">
              <a:latin typeface="+mn-lt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2915877" y="24960258"/>
            <a:ext cx="28905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+mn-lt"/>
              </a:rPr>
              <a:t>Mean (N=21)</a:t>
            </a:r>
            <a:endParaRPr kumimoji="1" lang="ja-JP" altLang="en-US" sz="3600" dirty="0">
              <a:latin typeface="+mn-lt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3668680" y="37744271"/>
            <a:ext cx="28905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+mn-lt"/>
              </a:rPr>
              <a:t>Mean (N=21)</a:t>
            </a:r>
            <a:endParaRPr kumimoji="1" lang="ja-JP" altLang="en-US" sz="3600" dirty="0">
              <a:latin typeface="+mn-lt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7846419" y="34818702"/>
            <a:ext cx="28905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latin typeface="+mn-lt"/>
              </a:rPr>
              <a:t>Mean (N=21)</a:t>
            </a:r>
            <a:endParaRPr kumimoji="1" lang="ja-JP" altLang="en-US" sz="3600" dirty="0">
              <a:latin typeface="+mn-lt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3558819" y="39153266"/>
            <a:ext cx="30059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latin typeface="+mn-lt"/>
              </a:rPr>
              <a:t>(</a:t>
            </a:r>
            <a:r>
              <a:rPr kumimoji="1" lang="en-US" altLang="ja-JP" sz="2800" dirty="0" err="1" smtClean="0">
                <a:latin typeface="+mn-lt"/>
              </a:rPr>
              <a:t>pmol</a:t>
            </a:r>
            <a:r>
              <a:rPr kumimoji="1" lang="en-US" altLang="ja-JP" sz="2800" dirty="0" smtClean="0">
                <a:latin typeface="+mn-lt"/>
              </a:rPr>
              <a:t>/mg protein)</a:t>
            </a:r>
            <a:endParaRPr kumimoji="1" lang="ja-JP" alt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8288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8288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6448</TotalTime>
  <Words>833</Words>
  <Application>Microsoft Office PowerPoint</Application>
  <PresentationFormat>ユーザー設定</PresentationFormat>
  <Paragraphs>135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PowerPoint プレゼンテーション</vt:lpstr>
    </vt:vector>
  </TitlesOfParts>
  <Company>看護学部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K.Maehara</dc:creator>
  <cp:lastModifiedBy>坂上</cp:lastModifiedBy>
  <cp:revision>251</cp:revision>
  <cp:lastPrinted>2013-02-14T00:20:30Z</cp:lastPrinted>
  <dcterms:created xsi:type="dcterms:W3CDTF">2005-06-28T02:08:00Z</dcterms:created>
  <dcterms:modified xsi:type="dcterms:W3CDTF">2013-02-18T00:07:03Z</dcterms:modified>
</cp:coreProperties>
</file>