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51206400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739841" algn="l" rtl="0" fontAlgn="base">
      <a:spcBef>
        <a:spcPct val="0"/>
      </a:spcBef>
      <a:spcAft>
        <a:spcPct val="0"/>
      </a:spcAft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1479682" algn="l" rtl="0" fontAlgn="base">
      <a:spcBef>
        <a:spcPct val="0"/>
      </a:spcBef>
      <a:spcAft>
        <a:spcPct val="0"/>
      </a:spcAft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2219523" algn="l" rtl="0" fontAlgn="base">
      <a:spcBef>
        <a:spcPct val="0"/>
      </a:spcBef>
      <a:spcAft>
        <a:spcPct val="0"/>
      </a:spcAft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2959364" algn="l" rtl="0" fontAlgn="base">
      <a:spcBef>
        <a:spcPct val="0"/>
      </a:spcBef>
      <a:spcAft>
        <a:spcPct val="0"/>
      </a:spcAft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3699205" algn="l" defTabSz="1479682" rtl="0" eaLnBrk="1" latinLnBrk="0" hangingPunct="1"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4439046" algn="l" defTabSz="1479682" rtl="0" eaLnBrk="1" latinLnBrk="0" hangingPunct="1"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5178887" algn="l" defTabSz="1479682" rtl="0" eaLnBrk="1" latinLnBrk="0" hangingPunct="1"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5918728" algn="l" defTabSz="1479682" rtl="0" eaLnBrk="1" latinLnBrk="0" hangingPunct="1">
      <a:defRPr kumimoji="1" sz="5800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F0A58F46-C814-4738-B3A5-36FFEDD659ED}">
          <p14:sldIdLst>
            <p14:sldId id="256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danzQC-BF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FFCC99"/>
    <a:srgbClr val="009999"/>
    <a:srgbClr val="FFFF99"/>
    <a:srgbClr val="CCCCFF"/>
    <a:srgbClr val="FF9999"/>
    <a:srgbClr val="9999FF"/>
    <a:srgbClr val="CC66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7855" autoAdjust="0"/>
  </p:normalViewPr>
  <p:slideViewPr>
    <p:cSldViewPr>
      <p:cViewPr>
        <p:scale>
          <a:sx n="33" d="100"/>
          <a:sy n="33" d="100"/>
        </p:scale>
        <p:origin x="-474" y="2598"/>
      </p:cViewPr>
      <p:guideLst>
        <p:guide orient="horz" pos="1612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&#26368;&#20808;&#31471;&#65298;\Desktop\&#30130;&#21172;&#24230;&#12395;&#12424;&#12427;&#12358;&#12388;&#12392;&#27597;&#35242;&#24441;&#21106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&#26368;&#20808;&#31471;&#65298;\Desktop\&#30130;&#21172;&#24230;&#12395;&#12424;&#12427;&#12358;&#12388;&#12392;&#27597;&#35242;&#24441;&#21106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412659998549986E-2"/>
          <c:y val="3.8661464232171733E-2"/>
          <c:w val="0.63163229301106472"/>
          <c:h val="0.79220946587999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Maternal role confidence score</c:v>
                </c:pt>
              </c:strCache>
            </c:strRef>
          </c:tx>
          <c:spPr>
            <a:solidFill>
              <a:srgbClr val="0000F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00FF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00FF"/>
              </a:solidFill>
            </c:spPr>
          </c:dPt>
          <c:cat>
            <c:strRef>
              <c:f>Sheet2!$A$2:$A$4</c:f>
              <c:strCache>
                <c:ptCount val="3"/>
                <c:pt idx="0">
                  <c:v>low fatigue group</c:v>
                </c:pt>
                <c:pt idx="1">
                  <c:v>moderate fatigue group</c:v>
                </c:pt>
                <c:pt idx="2">
                  <c:v>high fatigue group</c:v>
                </c:pt>
              </c:strCache>
            </c:strRef>
          </c:cat>
          <c:val>
            <c:numRef>
              <c:f>Sheet2!$B$2:$B$4</c:f>
              <c:numCache>
                <c:formatCode>General</c:formatCode>
                <c:ptCount val="3"/>
                <c:pt idx="0">
                  <c:v>64.099999999999994</c:v>
                </c:pt>
                <c:pt idx="1">
                  <c:v>51.2</c:v>
                </c:pt>
                <c:pt idx="2">
                  <c:v>50.6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Maternal role satisfaction score</c:v>
                </c:pt>
              </c:strCache>
            </c:strRef>
          </c:tx>
          <c:spPr>
            <a:solidFill>
              <a:srgbClr val="FF99FF"/>
            </a:solidFill>
          </c:spPr>
          <c:invertIfNegative val="0"/>
          <c:cat>
            <c:strRef>
              <c:f>Sheet2!$A$2:$A$4</c:f>
              <c:strCache>
                <c:ptCount val="3"/>
                <c:pt idx="0">
                  <c:v>low fatigue group</c:v>
                </c:pt>
                <c:pt idx="1">
                  <c:v>moderate fatigue group</c:v>
                </c:pt>
                <c:pt idx="2">
                  <c:v>high fatigue group</c:v>
                </c:pt>
              </c:strCache>
            </c:strRef>
          </c:cat>
          <c:val>
            <c:numRef>
              <c:f>Sheet2!$C$2:$C$4</c:f>
              <c:numCache>
                <c:formatCode>General</c:formatCode>
                <c:ptCount val="3"/>
                <c:pt idx="0">
                  <c:v>33.299999999999997</c:v>
                </c:pt>
                <c:pt idx="1">
                  <c:v>30.2</c:v>
                </c:pt>
                <c:pt idx="2">
                  <c:v>27.3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571136"/>
        <c:axId val="90572672"/>
      </c:barChart>
      <c:catAx>
        <c:axId val="90571136"/>
        <c:scaling>
          <c:orientation val="minMax"/>
        </c:scaling>
        <c:delete val="0"/>
        <c:axPos val="b"/>
        <c:majorTickMark val="out"/>
        <c:minorTickMark val="none"/>
        <c:tickLblPos val="nextTo"/>
        <c:crossAx val="90572672"/>
        <c:crosses val="autoZero"/>
        <c:auto val="1"/>
        <c:lblAlgn val="ctr"/>
        <c:lblOffset val="100"/>
        <c:noMultiLvlLbl val="0"/>
      </c:catAx>
      <c:valAx>
        <c:axId val="90572672"/>
        <c:scaling>
          <c:orientation val="minMax"/>
          <c:max val="8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05711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467194029003651"/>
          <c:y val="9.3597266685142871E-2"/>
          <c:w val="0.24704033727705385"/>
          <c:h val="0.2793132108486439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3600"/>
      </a:pPr>
      <a:endParaRPr lang="ja-JP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000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00FF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00FF"/>
              </a:solidFill>
            </c:spPr>
          </c:dPt>
          <c:cat>
            <c:strRef>
              <c:f>Sheet1!$A$2:$A$4</c:f>
              <c:strCache>
                <c:ptCount val="3"/>
                <c:pt idx="0">
                  <c:v>low fatigue group</c:v>
                </c:pt>
                <c:pt idx="1">
                  <c:v>moderate fatigue group</c:v>
                </c:pt>
                <c:pt idx="2">
                  <c:v>high fatigue group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2.6</c:v>
                </c:pt>
                <c:pt idx="1">
                  <c:v>3.4</c:v>
                </c:pt>
                <c:pt idx="2">
                  <c:v>8.3000000000000007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5165952"/>
        <c:axId val="107754240"/>
      </c:barChart>
      <c:catAx>
        <c:axId val="105165952"/>
        <c:scaling>
          <c:orientation val="minMax"/>
        </c:scaling>
        <c:delete val="0"/>
        <c:axPos val="b"/>
        <c:majorTickMark val="out"/>
        <c:minorTickMark val="none"/>
        <c:tickLblPos val="nextTo"/>
        <c:crossAx val="107754240"/>
        <c:crosses val="autoZero"/>
        <c:auto val="1"/>
        <c:lblAlgn val="ctr"/>
        <c:lblOffset val="100"/>
        <c:noMultiLvlLbl val="0"/>
      </c:catAx>
      <c:valAx>
        <c:axId val="107754240"/>
        <c:scaling>
          <c:orientation val="minMax"/>
          <c:max val="11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16595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3600"/>
      </a:pPr>
      <a:endParaRPr lang="ja-JP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0.38084</cdr:x>
      <cdr:y>0.29649</cdr:y>
    </cdr:from>
    <cdr:to>
      <cdr:x>0.38084</cdr:x>
      <cdr:y>0.51147</cdr:y>
    </cdr:to>
    <cdr:cxnSp macro="">
      <cdr:nvCxnSpPr>
        <cdr:cNvPr id="3" name="直線コネクタ 2"/>
        <cdr:cNvCxnSpPr/>
      </cdr:nvCxnSpPr>
      <cdr:spPr bwMode="auto">
        <a:xfrm xmlns:a="http://schemas.openxmlformats.org/drawingml/2006/main" flipV="1">
          <a:off x="8441332" y="2879832"/>
          <a:ext cx="0" cy="2088232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0.38084</cdr:x>
      <cdr:y>0.29649</cdr:y>
    </cdr:from>
    <cdr:to>
      <cdr:x>0.58608</cdr:x>
      <cdr:y>0.29649</cdr:y>
    </cdr:to>
    <cdr:cxnSp macro="">
      <cdr:nvCxnSpPr>
        <cdr:cNvPr id="5" name="直線コネクタ 4"/>
        <cdr:cNvCxnSpPr/>
      </cdr:nvCxnSpPr>
      <cdr:spPr bwMode="auto">
        <a:xfrm xmlns:a="http://schemas.openxmlformats.org/drawingml/2006/main">
          <a:off x="8441332" y="2879832"/>
          <a:ext cx="4549223" cy="0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0.58608</cdr:x>
      <cdr:y>0.29649</cdr:y>
    </cdr:from>
    <cdr:to>
      <cdr:x>0.58608</cdr:x>
      <cdr:y>0.54113</cdr:y>
    </cdr:to>
    <cdr:cxnSp macro="">
      <cdr:nvCxnSpPr>
        <cdr:cNvPr id="9" name="直線コネクタ 8"/>
        <cdr:cNvCxnSpPr/>
      </cdr:nvCxnSpPr>
      <cdr:spPr bwMode="auto">
        <a:xfrm xmlns:a="http://schemas.openxmlformats.org/drawingml/2006/main">
          <a:off x="12990555" y="2879832"/>
          <a:ext cx="0" cy="2376264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0.49851</cdr:x>
      <cdr:y>0.05023</cdr:y>
    </cdr:from>
    <cdr:to>
      <cdr:x>0.6218</cdr:x>
      <cdr:y>0.1965</cdr:y>
    </cdr:to>
    <cdr:sp macro="" textlink="">
      <cdr:nvSpPr>
        <cdr:cNvPr id="2" name="Rectangle 48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301503" y="381157"/>
          <a:ext cx="1805868" cy="110989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147968" tIns="73984" rIns="147968" bIns="73984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ja-JP" altLang="en-US" sz="3600" dirty="0" smtClean="0">
              <a:cs typeface="Times New Roman" pitchFamily="18" charset="0"/>
            </a:rPr>
            <a:t>*</a:t>
          </a:r>
          <a:r>
            <a:rPr lang="en-US" altLang="ja-JP" sz="3600" dirty="0" smtClean="0">
              <a:cs typeface="Times New Roman" pitchFamily="18" charset="0"/>
            </a:rPr>
            <a:t>*</a:t>
          </a:r>
          <a:r>
            <a:rPr lang="ja-JP" altLang="en-US" sz="2900" dirty="0">
              <a:cs typeface="Times New Roman" pitchFamily="18" charset="0"/>
            </a:rPr>
            <a:t>　　　　　　　　　　　</a:t>
          </a:r>
          <a:endParaRPr lang="ja-JP" altLang="en-US" sz="2900" dirty="0"/>
        </a:p>
        <a:p xmlns:a="http://schemas.openxmlformats.org/drawingml/2006/main">
          <a:pPr eaLnBrk="0" hangingPunct="0"/>
          <a:endParaRPr lang="ja-JP" altLang="en-US" sz="2900" dirty="0"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0.63992</cdr:x>
      <cdr:y>0.125</cdr:y>
    </cdr:from>
    <cdr:to>
      <cdr:x>0.76322</cdr:x>
      <cdr:y>0.27126</cdr:y>
    </cdr:to>
    <cdr:sp macro="" textlink="">
      <cdr:nvSpPr>
        <cdr:cNvPr id="3" name="Rectangle 48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372756" y="948498"/>
          <a:ext cx="1805868" cy="110989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</cdr:spPr>
      <cdr:txBody>
        <a:bodyPr xmlns:a="http://schemas.openxmlformats.org/drawingml/2006/main" wrap="square" lIns="147968" tIns="73984" rIns="147968" bIns="73984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0" hangingPunct="0"/>
          <a:r>
            <a:rPr lang="ja-JP" altLang="en-US" sz="3600" dirty="0" smtClean="0">
              <a:cs typeface="Times New Roman" pitchFamily="18" charset="0"/>
            </a:rPr>
            <a:t>*</a:t>
          </a:r>
          <a:r>
            <a:rPr lang="en-US" altLang="ja-JP" sz="3600" dirty="0" smtClean="0">
              <a:cs typeface="Times New Roman" pitchFamily="18" charset="0"/>
            </a:rPr>
            <a:t>*</a:t>
          </a:r>
          <a:r>
            <a:rPr lang="ja-JP" altLang="en-US" sz="2900" dirty="0">
              <a:cs typeface="Times New Roman" pitchFamily="18" charset="0"/>
            </a:rPr>
            <a:t>　　　　　　　　　　　</a:t>
          </a:r>
          <a:endParaRPr lang="ja-JP" altLang="en-US" sz="2900" dirty="0"/>
        </a:p>
        <a:p xmlns:a="http://schemas.openxmlformats.org/drawingml/2006/main">
          <a:pPr eaLnBrk="0" hangingPunct="0"/>
          <a:endParaRPr lang="ja-JP" altLang="en-US" sz="2900" dirty="0"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0.52467</cdr:x>
      <cdr:y>0.17163</cdr:y>
    </cdr:from>
    <cdr:to>
      <cdr:x>0.52467</cdr:x>
      <cdr:y>0.55039</cdr:y>
    </cdr:to>
    <cdr:cxnSp macro="">
      <cdr:nvCxnSpPr>
        <cdr:cNvPr id="5" name="直線コネクタ 4"/>
        <cdr:cNvCxnSpPr/>
      </cdr:nvCxnSpPr>
      <cdr:spPr bwMode="auto">
        <a:xfrm xmlns:a="http://schemas.openxmlformats.org/drawingml/2006/main" flipV="1">
          <a:off x="7684728" y="1302341"/>
          <a:ext cx="0" cy="2874123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0.52467</cdr:x>
      <cdr:y>0.17455</cdr:y>
    </cdr:from>
    <cdr:to>
      <cdr:x>0.80776</cdr:x>
      <cdr:y>0.17455</cdr:y>
    </cdr:to>
    <cdr:cxnSp macro="">
      <cdr:nvCxnSpPr>
        <cdr:cNvPr id="7" name="直線コネクタ 6"/>
        <cdr:cNvCxnSpPr/>
      </cdr:nvCxnSpPr>
      <cdr:spPr bwMode="auto">
        <a:xfrm xmlns:a="http://schemas.openxmlformats.org/drawingml/2006/main">
          <a:off x="7684728" y="1324512"/>
          <a:ext cx="4146311" cy="0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  <cdr:relSizeAnchor xmlns:cdr="http://schemas.openxmlformats.org/drawingml/2006/chartDrawing">
    <cdr:from>
      <cdr:x>0.80936</cdr:x>
      <cdr:y>0.17976</cdr:y>
    </cdr:from>
    <cdr:to>
      <cdr:x>0.80936</cdr:x>
      <cdr:y>0.22639</cdr:y>
    </cdr:to>
    <cdr:cxnSp macro="">
      <cdr:nvCxnSpPr>
        <cdr:cNvPr id="11" name="直線コネクタ 10"/>
        <cdr:cNvCxnSpPr/>
      </cdr:nvCxnSpPr>
      <cdr:spPr bwMode="auto">
        <a:xfrm xmlns:a="http://schemas.openxmlformats.org/drawingml/2006/main">
          <a:off x="11854471" y="1364030"/>
          <a:ext cx="0" cy="353843"/>
        </a:xfrm>
        <a:prstGeom xmlns:a="http://schemas.openxmlformats.org/drawingml/2006/main" prst="line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2919415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4" y="4"/>
            <a:ext cx="2919413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1017"/>
            <a:ext cx="2919415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b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4" y="9371017"/>
            <a:ext cx="2919413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95E0DFDF-122B-4A33-AA36-4013E03861B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0721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4"/>
            <a:ext cx="2919415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4" y="4"/>
            <a:ext cx="2919413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5513" y="739775"/>
            <a:ext cx="2339975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6" y="4686303"/>
            <a:ext cx="5389564" cy="444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017"/>
            <a:ext cx="2919415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b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4" y="9371017"/>
            <a:ext cx="2919413" cy="493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6417" tIns="53208" rIns="106417" bIns="53208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4C58547C-4B90-4EFB-B239-974DA3C837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94359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739841" algn="l" rtl="0" eaLnBrk="0" fontAlgn="base" hangingPunct="0">
      <a:spcBef>
        <a:spcPct val="3000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1479682" algn="l" rtl="0" eaLnBrk="0" fontAlgn="base" hangingPunct="0">
      <a:spcBef>
        <a:spcPct val="3000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2219523" algn="l" rtl="0" eaLnBrk="0" fontAlgn="base" hangingPunct="0">
      <a:spcBef>
        <a:spcPct val="3000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2959364" algn="l" rtl="0" eaLnBrk="0" fontAlgn="base" hangingPunct="0">
      <a:spcBef>
        <a:spcPct val="30000"/>
      </a:spcBef>
      <a:spcAft>
        <a:spcPct val="0"/>
      </a:spcAft>
      <a:defRPr kumimoji="1" sz="19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3699205" algn="l" defTabSz="147968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4439046" algn="l" defTabSz="147968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5178887" algn="l" defTabSz="147968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5918728" algn="l" defTabSz="1479682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AF106F-9D25-4B58-82AF-0824F3610C02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5513" y="739775"/>
            <a:ext cx="2339975" cy="3700463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29342" y="15906362"/>
            <a:ext cx="27545367" cy="1097740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61090" y="29018036"/>
            <a:ext cx="22681873" cy="13084827"/>
          </a:xfrm>
        </p:spPr>
        <p:txBody>
          <a:bodyPr/>
          <a:lstStyle>
            <a:lvl1pPr marL="0" indent="0" algn="ctr">
              <a:buNone/>
              <a:defRPr/>
            </a:lvl1pPr>
            <a:lvl2pPr marL="739841" indent="0" algn="ctr">
              <a:buNone/>
              <a:defRPr/>
            </a:lvl2pPr>
            <a:lvl3pPr marL="1479682" indent="0" algn="ctr">
              <a:buNone/>
              <a:defRPr/>
            </a:lvl3pPr>
            <a:lvl4pPr marL="2219523" indent="0" algn="ctr">
              <a:buNone/>
              <a:defRPr/>
            </a:lvl4pPr>
            <a:lvl5pPr marL="2959364" indent="0" algn="ctr">
              <a:buNone/>
              <a:defRPr/>
            </a:lvl5pPr>
            <a:lvl6pPr marL="3699205" indent="0" algn="ctr">
              <a:buNone/>
              <a:defRPr/>
            </a:lvl6pPr>
            <a:lvl7pPr marL="4439046" indent="0" algn="ctr">
              <a:buNone/>
              <a:defRPr/>
            </a:lvl7pPr>
            <a:lvl8pPr marL="5178887" indent="0" algn="ctr">
              <a:buNone/>
              <a:defRPr/>
            </a:lvl8pPr>
            <a:lvl9pPr marL="5918728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A181E-0835-4866-B891-5FC3F35688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AA4E5-B5E9-4F25-99FA-145D4BD0B72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3492456" y="2053733"/>
            <a:ext cx="7290429" cy="43684101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621164" y="2053733"/>
            <a:ext cx="21640384" cy="43684101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C78D-6E7B-4118-879D-8A23929A79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CFA85-2FEE-4380-955F-34E7DA7E7D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228" y="32905361"/>
            <a:ext cx="27542962" cy="10169332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59228" y="21702450"/>
            <a:ext cx="27542962" cy="11202911"/>
          </a:xfrm>
        </p:spPr>
        <p:txBody>
          <a:bodyPr anchor="b"/>
          <a:lstStyle>
            <a:lvl1pPr marL="0" indent="0">
              <a:buNone/>
              <a:defRPr sz="3200"/>
            </a:lvl1pPr>
            <a:lvl2pPr marL="739841" indent="0">
              <a:buNone/>
              <a:defRPr sz="2900"/>
            </a:lvl2pPr>
            <a:lvl3pPr marL="1479682" indent="0">
              <a:buNone/>
              <a:defRPr sz="2600"/>
            </a:lvl3pPr>
            <a:lvl4pPr marL="2219523" indent="0">
              <a:buNone/>
              <a:defRPr sz="2300"/>
            </a:lvl4pPr>
            <a:lvl5pPr marL="2959364" indent="0">
              <a:buNone/>
              <a:defRPr sz="2300"/>
            </a:lvl5pPr>
            <a:lvl6pPr marL="3699205" indent="0">
              <a:buNone/>
              <a:defRPr sz="2300"/>
            </a:lvl6pPr>
            <a:lvl7pPr marL="4439046" indent="0">
              <a:buNone/>
              <a:defRPr sz="2300"/>
            </a:lvl7pPr>
            <a:lvl8pPr marL="5178887" indent="0">
              <a:buNone/>
              <a:defRPr sz="2300"/>
            </a:lvl8pPr>
            <a:lvl9pPr marL="5918728" indent="0">
              <a:buNone/>
              <a:defRPr sz="2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D6ACFA-ABBF-41B9-B997-C4D1FE4224A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621165" y="11949235"/>
            <a:ext cx="14465407" cy="33788600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6317479" y="11949235"/>
            <a:ext cx="14465407" cy="33788600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8F8AB-6C70-4333-9EA4-833C1B3CC6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1165" y="2051049"/>
            <a:ext cx="29161721" cy="853440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621164" y="11463319"/>
            <a:ext cx="14316279" cy="4775936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9841" indent="0">
              <a:buNone/>
              <a:defRPr sz="3200" b="1"/>
            </a:lvl2pPr>
            <a:lvl3pPr marL="1479682" indent="0">
              <a:buNone/>
              <a:defRPr sz="2900" b="1"/>
            </a:lvl3pPr>
            <a:lvl4pPr marL="2219523" indent="0">
              <a:buNone/>
              <a:defRPr sz="2600" b="1"/>
            </a:lvl4pPr>
            <a:lvl5pPr marL="2959364" indent="0">
              <a:buNone/>
              <a:defRPr sz="2600" b="1"/>
            </a:lvl5pPr>
            <a:lvl6pPr marL="3699205" indent="0">
              <a:buNone/>
              <a:defRPr sz="2600" b="1"/>
            </a:lvl6pPr>
            <a:lvl7pPr marL="4439046" indent="0">
              <a:buNone/>
              <a:defRPr sz="2600" b="1"/>
            </a:lvl7pPr>
            <a:lvl8pPr marL="5178887" indent="0">
              <a:buNone/>
              <a:defRPr sz="2600" b="1"/>
            </a:lvl8pPr>
            <a:lvl9pPr marL="5918728" indent="0">
              <a:buNone/>
              <a:defRPr sz="2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621164" y="16239255"/>
            <a:ext cx="14316279" cy="29503950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6461797" y="11463319"/>
            <a:ext cx="14321089" cy="4775936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9841" indent="0">
              <a:buNone/>
              <a:defRPr sz="3200" b="1"/>
            </a:lvl2pPr>
            <a:lvl3pPr marL="1479682" indent="0">
              <a:buNone/>
              <a:defRPr sz="2900" b="1"/>
            </a:lvl3pPr>
            <a:lvl4pPr marL="2219523" indent="0">
              <a:buNone/>
              <a:defRPr sz="2600" b="1"/>
            </a:lvl4pPr>
            <a:lvl5pPr marL="2959364" indent="0">
              <a:buNone/>
              <a:defRPr sz="2600" b="1"/>
            </a:lvl5pPr>
            <a:lvl6pPr marL="3699205" indent="0">
              <a:buNone/>
              <a:defRPr sz="2600" b="1"/>
            </a:lvl6pPr>
            <a:lvl7pPr marL="4439046" indent="0">
              <a:buNone/>
              <a:defRPr sz="2600" b="1"/>
            </a:lvl7pPr>
            <a:lvl8pPr marL="5178887" indent="0">
              <a:buNone/>
              <a:defRPr sz="2600" b="1"/>
            </a:lvl8pPr>
            <a:lvl9pPr marL="5918728" indent="0">
              <a:buNone/>
              <a:defRPr sz="2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6461797" y="16239255"/>
            <a:ext cx="14321089" cy="29503950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28157-A69A-4CF1-968C-9DA3475EA2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4CC71-CEF8-44C1-8EAD-FD733CD301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E66A9-B0A8-43B2-91C5-88A67274BE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1164" y="2037626"/>
            <a:ext cx="10660240" cy="8676685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2668656" y="2037626"/>
            <a:ext cx="18114229" cy="43705578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21164" y="10714311"/>
            <a:ext cx="10660240" cy="35028893"/>
          </a:xfrm>
        </p:spPr>
        <p:txBody>
          <a:bodyPr/>
          <a:lstStyle>
            <a:lvl1pPr marL="0" indent="0">
              <a:buNone/>
              <a:defRPr sz="2300"/>
            </a:lvl1pPr>
            <a:lvl2pPr marL="739841" indent="0">
              <a:buNone/>
              <a:defRPr sz="1900"/>
            </a:lvl2pPr>
            <a:lvl3pPr marL="1479682" indent="0">
              <a:buNone/>
              <a:defRPr sz="1600"/>
            </a:lvl3pPr>
            <a:lvl4pPr marL="2219523" indent="0">
              <a:buNone/>
              <a:defRPr sz="1500"/>
            </a:lvl4pPr>
            <a:lvl5pPr marL="2959364" indent="0">
              <a:buNone/>
              <a:defRPr sz="1500"/>
            </a:lvl5pPr>
            <a:lvl6pPr marL="3699205" indent="0">
              <a:buNone/>
              <a:defRPr sz="1500"/>
            </a:lvl6pPr>
            <a:lvl7pPr marL="4439046" indent="0">
              <a:buNone/>
              <a:defRPr sz="1500"/>
            </a:lvl7pPr>
            <a:lvl8pPr marL="5178887" indent="0">
              <a:buNone/>
              <a:defRPr sz="1500"/>
            </a:lvl8pPr>
            <a:lvl9pPr marL="5918728" indent="0">
              <a:buNone/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0B825-C7BC-4E74-98C6-651EE4854E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2368" y="35845017"/>
            <a:ext cx="19441948" cy="423095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6352368" y="4574589"/>
            <a:ext cx="19441948" cy="30725452"/>
          </a:xfrm>
        </p:spPr>
        <p:txBody>
          <a:bodyPr/>
          <a:lstStyle>
            <a:lvl1pPr marL="0" indent="0">
              <a:buNone/>
              <a:defRPr sz="5200"/>
            </a:lvl1pPr>
            <a:lvl2pPr marL="739841" indent="0">
              <a:buNone/>
              <a:defRPr sz="4500"/>
            </a:lvl2pPr>
            <a:lvl3pPr marL="1479682" indent="0">
              <a:buNone/>
              <a:defRPr sz="3900"/>
            </a:lvl3pPr>
            <a:lvl4pPr marL="2219523" indent="0">
              <a:buNone/>
              <a:defRPr sz="3200"/>
            </a:lvl4pPr>
            <a:lvl5pPr marL="2959364" indent="0">
              <a:buNone/>
              <a:defRPr sz="3200"/>
            </a:lvl5pPr>
            <a:lvl6pPr marL="3699205" indent="0">
              <a:buNone/>
              <a:defRPr sz="3200"/>
            </a:lvl6pPr>
            <a:lvl7pPr marL="4439046" indent="0">
              <a:buNone/>
              <a:defRPr sz="3200"/>
            </a:lvl7pPr>
            <a:lvl8pPr marL="5178887" indent="0">
              <a:buNone/>
              <a:defRPr sz="3200"/>
            </a:lvl8pPr>
            <a:lvl9pPr marL="5918728" indent="0">
              <a:buNone/>
              <a:defRPr sz="32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352368" y="40075975"/>
            <a:ext cx="19441948" cy="6010860"/>
          </a:xfrm>
        </p:spPr>
        <p:txBody>
          <a:bodyPr/>
          <a:lstStyle>
            <a:lvl1pPr marL="0" indent="0">
              <a:buNone/>
              <a:defRPr sz="2300"/>
            </a:lvl1pPr>
            <a:lvl2pPr marL="739841" indent="0">
              <a:buNone/>
              <a:defRPr sz="1900"/>
            </a:lvl2pPr>
            <a:lvl3pPr marL="1479682" indent="0">
              <a:buNone/>
              <a:defRPr sz="1600"/>
            </a:lvl3pPr>
            <a:lvl4pPr marL="2219523" indent="0">
              <a:buNone/>
              <a:defRPr sz="1500"/>
            </a:lvl4pPr>
            <a:lvl5pPr marL="2959364" indent="0">
              <a:buNone/>
              <a:defRPr sz="1500"/>
            </a:lvl5pPr>
            <a:lvl6pPr marL="3699205" indent="0">
              <a:buNone/>
              <a:defRPr sz="1500"/>
            </a:lvl6pPr>
            <a:lvl7pPr marL="4439046" indent="0">
              <a:buNone/>
              <a:defRPr sz="1500"/>
            </a:lvl7pPr>
            <a:lvl8pPr marL="5178887" indent="0">
              <a:buNone/>
              <a:defRPr sz="1500"/>
            </a:lvl8pPr>
            <a:lvl9pPr marL="5918728" indent="0">
              <a:buNone/>
              <a:defRPr sz="15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F694E-8125-4CF3-B831-53BDE941EA2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21165" y="2053733"/>
            <a:ext cx="29161721" cy="8537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7435" tIns="238720" rIns="477435" bIns="238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1165" y="11949235"/>
            <a:ext cx="29161721" cy="3378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77435" tIns="238720" rIns="477435" bIns="238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21165" y="46626443"/>
            <a:ext cx="7564634" cy="355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7435" tIns="238720" rIns="477435" bIns="238720" numCol="1" anchor="t" anchorCtr="0" compatLnSpc="1">
            <a:prstTxWarp prst="textNoShape">
              <a:avLst/>
            </a:prstTxWarp>
          </a:bodyPr>
          <a:lstStyle>
            <a:lvl1pPr>
              <a:defRPr sz="7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69139" y="46626443"/>
            <a:ext cx="10265772" cy="355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7435" tIns="238720" rIns="477435" bIns="238720" numCol="1" anchor="t" anchorCtr="0" compatLnSpc="1">
            <a:prstTxWarp prst="textNoShape">
              <a:avLst/>
            </a:prstTxWarp>
          </a:bodyPr>
          <a:lstStyle>
            <a:lvl1pPr algn="ctr">
              <a:defRPr sz="7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18254" y="46626443"/>
            <a:ext cx="7564632" cy="355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77435" tIns="238720" rIns="477435" bIns="238720" numCol="1" anchor="t" anchorCtr="0" compatLnSpc="1">
            <a:prstTxWarp prst="textNoShape">
              <a:avLst/>
            </a:prstTxWarp>
          </a:bodyPr>
          <a:lstStyle>
            <a:lvl1pPr algn="r">
              <a:defRPr sz="7400">
                <a:ea typeface="ＭＳ Ｐゴシック" pitchFamily="50" charset="-128"/>
              </a:defRPr>
            </a:lvl1pPr>
          </a:lstStyle>
          <a:p>
            <a:pPr>
              <a:defRPr/>
            </a:pPr>
            <a:fld id="{6BF8769B-A104-4CAF-9AC3-43B907F780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ctr" defTabSz="4775572" rtl="0" eaLnBrk="0" fontAlgn="base" hangingPunct="0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775572" rtl="0" eaLnBrk="0" fontAlgn="base" hangingPunct="0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4775572" rtl="0" eaLnBrk="0" fontAlgn="base" hangingPunct="0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4775572" rtl="0" eaLnBrk="0" fontAlgn="base" hangingPunct="0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4775572" rtl="0" eaLnBrk="0" fontAlgn="base" hangingPunct="0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739841" algn="ctr" defTabSz="4775572" rtl="0" fontAlgn="base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1479682" algn="ctr" defTabSz="4775572" rtl="0" fontAlgn="base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2219523" algn="ctr" defTabSz="4775572" rtl="0" fontAlgn="base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2959364" algn="ctr" defTabSz="4775572" rtl="0" fontAlgn="base">
        <a:spcBef>
          <a:spcPct val="0"/>
        </a:spcBef>
        <a:spcAft>
          <a:spcPct val="0"/>
        </a:spcAft>
        <a:defRPr kumimoji="1" sz="230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1787949" indent="-1787949" algn="l" defTabSz="4775572" rtl="0" eaLnBrk="0" fontAlgn="base" hangingPunct="0">
        <a:spcBef>
          <a:spcPct val="20000"/>
        </a:spcBef>
        <a:spcAft>
          <a:spcPct val="0"/>
        </a:spcAft>
        <a:buChar char="•"/>
        <a:defRPr kumimoji="1" sz="17000">
          <a:solidFill>
            <a:schemeClr val="tx1"/>
          </a:solidFill>
          <a:latin typeface="+mn-lt"/>
          <a:ea typeface="+mn-ea"/>
          <a:cs typeface="+mn-cs"/>
        </a:defRPr>
      </a:lvl1pPr>
      <a:lvl2pPr marL="3879028" indent="-1484820" algn="l" defTabSz="4775572" rtl="0" eaLnBrk="0" fontAlgn="base" hangingPunct="0">
        <a:spcBef>
          <a:spcPct val="20000"/>
        </a:spcBef>
        <a:spcAft>
          <a:spcPct val="0"/>
        </a:spcAft>
        <a:buChar char="–"/>
        <a:defRPr kumimoji="1" sz="14600">
          <a:solidFill>
            <a:schemeClr val="tx1"/>
          </a:solidFill>
          <a:latin typeface="+mn-lt"/>
          <a:ea typeface="+mn-ea"/>
        </a:defRPr>
      </a:lvl2pPr>
      <a:lvl3pPr marL="5972676" indent="-1197104" algn="l" defTabSz="4775572" rtl="0" eaLnBrk="0" fontAlgn="base" hangingPunct="0">
        <a:spcBef>
          <a:spcPct val="20000"/>
        </a:spcBef>
        <a:spcAft>
          <a:spcPct val="0"/>
        </a:spcAft>
        <a:buChar char="•"/>
        <a:defRPr kumimoji="1" sz="12600">
          <a:solidFill>
            <a:schemeClr val="tx1"/>
          </a:solidFill>
          <a:latin typeface="+mn-lt"/>
          <a:ea typeface="+mn-ea"/>
        </a:defRPr>
      </a:lvl3pPr>
      <a:lvl4pPr marL="8356608" indent="-1191966" algn="l" defTabSz="4775572" rtl="0" eaLnBrk="0" fontAlgn="base" hangingPunct="0">
        <a:spcBef>
          <a:spcPct val="20000"/>
        </a:spcBef>
        <a:spcAft>
          <a:spcPct val="0"/>
        </a:spcAft>
        <a:buChar char="–"/>
        <a:defRPr kumimoji="1" sz="10400">
          <a:solidFill>
            <a:schemeClr val="tx1"/>
          </a:solidFill>
          <a:latin typeface="+mn-lt"/>
          <a:ea typeface="+mn-ea"/>
        </a:defRPr>
      </a:lvl4pPr>
      <a:lvl5pPr marL="10740540" indent="-1189398" algn="l" defTabSz="4775572" rtl="0" eaLnBrk="0" fontAlgn="base" hangingPunct="0">
        <a:spcBef>
          <a:spcPct val="20000"/>
        </a:spcBef>
        <a:spcAft>
          <a:spcPct val="0"/>
        </a:spcAft>
        <a:buChar char="»"/>
        <a:defRPr kumimoji="1" sz="10400">
          <a:solidFill>
            <a:schemeClr val="tx1"/>
          </a:solidFill>
          <a:latin typeface="+mn-lt"/>
          <a:ea typeface="+mn-ea"/>
        </a:defRPr>
      </a:lvl5pPr>
      <a:lvl6pPr marL="11480381" indent="-1189398" algn="l" defTabSz="4775572" rtl="0" fontAlgn="base">
        <a:spcBef>
          <a:spcPct val="20000"/>
        </a:spcBef>
        <a:spcAft>
          <a:spcPct val="0"/>
        </a:spcAft>
        <a:buChar char="»"/>
        <a:defRPr kumimoji="1" sz="10400">
          <a:solidFill>
            <a:schemeClr val="tx1"/>
          </a:solidFill>
          <a:latin typeface="+mn-lt"/>
          <a:ea typeface="+mn-ea"/>
        </a:defRPr>
      </a:lvl6pPr>
      <a:lvl7pPr marL="12220222" indent="-1189398" algn="l" defTabSz="4775572" rtl="0" fontAlgn="base">
        <a:spcBef>
          <a:spcPct val="20000"/>
        </a:spcBef>
        <a:spcAft>
          <a:spcPct val="0"/>
        </a:spcAft>
        <a:buChar char="»"/>
        <a:defRPr kumimoji="1" sz="10400">
          <a:solidFill>
            <a:schemeClr val="tx1"/>
          </a:solidFill>
          <a:latin typeface="+mn-lt"/>
          <a:ea typeface="+mn-ea"/>
        </a:defRPr>
      </a:lvl7pPr>
      <a:lvl8pPr marL="12960063" indent="-1189398" algn="l" defTabSz="4775572" rtl="0" fontAlgn="base">
        <a:spcBef>
          <a:spcPct val="20000"/>
        </a:spcBef>
        <a:spcAft>
          <a:spcPct val="0"/>
        </a:spcAft>
        <a:buChar char="»"/>
        <a:defRPr kumimoji="1" sz="10400">
          <a:solidFill>
            <a:schemeClr val="tx1"/>
          </a:solidFill>
          <a:latin typeface="+mn-lt"/>
          <a:ea typeface="+mn-ea"/>
        </a:defRPr>
      </a:lvl8pPr>
      <a:lvl9pPr marL="13699905" indent="-1189398" algn="l" defTabSz="4775572" rtl="0" fontAlgn="base">
        <a:spcBef>
          <a:spcPct val="20000"/>
        </a:spcBef>
        <a:spcAft>
          <a:spcPct val="0"/>
        </a:spcAft>
        <a:buChar char="»"/>
        <a:defRPr kumimoji="1" sz="10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9841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9682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9523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9364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99205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39046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78887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918728" algn="l" defTabSz="1479682" rtl="0" eaLnBrk="1" latinLnBrk="0" hangingPunct="1"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グラフ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5200879"/>
              </p:ext>
            </p:extLst>
          </p:nvPr>
        </p:nvGraphicFramePr>
        <p:xfrm>
          <a:off x="2491390" y="35468784"/>
          <a:ext cx="22165279" cy="9713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0" name="Rectangle 224"/>
          <p:cNvSpPr>
            <a:spLocks noChangeArrowheads="1"/>
          </p:cNvSpPr>
          <p:nvPr/>
        </p:nvSpPr>
        <p:spPr bwMode="auto">
          <a:xfrm>
            <a:off x="-50591" y="47781664"/>
            <a:ext cx="32454562" cy="3424738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lIns="147968" tIns="73984" rIns="147968" bIns="73984" anchor="ctr"/>
          <a:lstStyle/>
          <a:p>
            <a:endParaRPr lang="ja-JP" altLang="en-US"/>
          </a:p>
        </p:txBody>
      </p:sp>
      <p:sp>
        <p:nvSpPr>
          <p:cNvPr id="2193" name="Rectangle 224"/>
          <p:cNvSpPr>
            <a:spLocks noChangeArrowheads="1"/>
          </p:cNvSpPr>
          <p:nvPr/>
        </p:nvSpPr>
        <p:spPr bwMode="auto">
          <a:xfrm>
            <a:off x="0" y="0"/>
            <a:ext cx="32404034" cy="5368952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20305" y="611030"/>
            <a:ext cx="30912771" cy="295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95998" tIns="147996" rIns="295998" bIns="147996">
            <a:spAutoFit/>
          </a:bodyPr>
          <a:lstStyle/>
          <a:p>
            <a:pPr algn="ctr" defTabSz="4775572">
              <a:lnSpc>
                <a:spcPct val="80000"/>
              </a:lnSpc>
              <a:spcBef>
                <a:spcPct val="50000"/>
              </a:spcBef>
            </a:pPr>
            <a:r>
              <a:rPr lang="en-US" altLang="ja-JP" sz="7200" b="1" dirty="0">
                <a:latin typeface="Times New Roman" pitchFamily="18" charset="0"/>
                <a:cs typeface="Times New Roman" pitchFamily="18" charset="0"/>
              </a:rPr>
              <a:t>RELATION OF FATIGUE TO DEPRESSION AND MATERNAL ROLE ATTAINMENT 1 MONTH AFTER CHILDBIRTH IN JAPANESE FIRST-TIME MOTHERS OVER AGE </a:t>
            </a:r>
            <a:r>
              <a:rPr lang="en-US" altLang="ja-JP" sz="7200" b="1" dirty="0" smtClean="0">
                <a:latin typeface="Times New Roman" pitchFamily="18" charset="0"/>
                <a:cs typeface="Times New Roman" pitchFamily="18" charset="0"/>
              </a:rPr>
              <a:t>35</a:t>
            </a:r>
            <a:endParaRPr lang="ja-JP" altLang="en-US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Text Box 23"/>
          <p:cNvSpPr txBox="1">
            <a:spLocks noChangeArrowheads="1"/>
          </p:cNvSpPr>
          <p:nvPr/>
        </p:nvSpPr>
        <p:spPr bwMode="auto">
          <a:xfrm>
            <a:off x="649991" y="5425236"/>
            <a:ext cx="30523114" cy="298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1550" tIns="70775" rIns="141550" bIns="70775">
            <a:spAutoFit/>
          </a:bodyPr>
          <a:lstStyle/>
          <a:p>
            <a:pPr defTabSz="2959364">
              <a:buClr>
                <a:schemeClr val="accent2"/>
              </a:buClr>
            </a:pPr>
            <a:r>
              <a:rPr lang="en-US" altLang="ja-JP" sz="4800" b="1" u="sng" dirty="0">
                <a:solidFill>
                  <a:srgbClr val="0000FF"/>
                </a:solidFill>
              </a:rPr>
              <a:t>Background and purpose</a:t>
            </a:r>
            <a:r>
              <a:rPr lang="en-US" altLang="ja-JP" sz="4800" b="1" dirty="0">
                <a:solidFill>
                  <a:srgbClr val="0000FF"/>
                </a:solidFill>
              </a:rPr>
              <a:t>:</a:t>
            </a:r>
          </a:p>
          <a:p>
            <a:pPr defTabSz="2959364">
              <a:lnSpc>
                <a:spcPts val="6000"/>
              </a:lnSpc>
              <a:buClr>
                <a:schemeClr val="accent2"/>
              </a:buClr>
            </a:pPr>
            <a:r>
              <a:rPr lang="en-US" altLang="ja-JP" sz="4000" dirty="0" smtClean="0"/>
              <a:t> Recently</a:t>
            </a:r>
            <a:r>
              <a:rPr lang="en-US" altLang="ja-JP" sz="4000" dirty="0"/>
              <a:t>, the number of  first-time mothers over age 35 has  been increasing in Japan. </a:t>
            </a:r>
            <a:r>
              <a:rPr lang="en-US" altLang="ja-JP" sz="4000" dirty="0" smtClean="0"/>
              <a:t>This </a:t>
            </a:r>
            <a:r>
              <a:rPr lang="en-US" altLang="ja-JP" sz="4000" dirty="0"/>
              <a:t>study aimed to examine the relation of </a:t>
            </a:r>
            <a:endParaRPr lang="en-US" altLang="ja-JP" sz="4000" dirty="0" smtClean="0"/>
          </a:p>
          <a:p>
            <a:pPr defTabSz="2959364">
              <a:lnSpc>
                <a:spcPts val="5200"/>
              </a:lnSpc>
              <a:buClr>
                <a:schemeClr val="accent2"/>
              </a:buClr>
            </a:pPr>
            <a:r>
              <a:rPr lang="en-US" altLang="ja-JP" sz="4000" dirty="0" smtClean="0"/>
              <a:t> fatigue </a:t>
            </a:r>
            <a:r>
              <a:rPr lang="en-US" altLang="ja-JP" sz="4000" dirty="0"/>
              <a:t>to depression and maternal role attainment at 1 month after childbirth in Japanese first-time mothers over age 35. It was part </a:t>
            </a:r>
            <a:endParaRPr lang="en-US" altLang="ja-JP" sz="4000" dirty="0" smtClean="0"/>
          </a:p>
          <a:p>
            <a:pPr defTabSz="2959364">
              <a:lnSpc>
                <a:spcPts val="5200"/>
              </a:lnSpc>
              <a:buClr>
                <a:schemeClr val="accent2"/>
              </a:buClr>
            </a:pPr>
            <a:r>
              <a:rPr lang="ja-JP" altLang="en-US" sz="4000" dirty="0"/>
              <a:t> </a:t>
            </a:r>
            <a:r>
              <a:rPr lang="en-US" altLang="ja-JP" sz="4000" dirty="0" smtClean="0"/>
              <a:t>of a </a:t>
            </a:r>
            <a:r>
              <a:rPr lang="en-US" altLang="ja-JP" sz="4000" dirty="0"/>
              <a:t>longitudinal study on physical and psychosocial health in the 4 months following childbirth</a:t>
            </a:r>
            <a:r>
              <a:rPr lang="en-US" altLang="ja-JP" sz="4000" dirty="0" smtClean="0"/>
              <a:t>.</a:t>
            </a:r>
            <a:endParaRPr lang="en-US" altLang="ja-JP" sz="4000" dirty="0"/>
          </a:p>
        </p:txBody>
      </p:sp>
      <p:sp>
        <p:nvSpPr>
          <p:cNvPr id="2056" name="Rectangle 24"/>
          <p:cNvSpPr>
            <a:spLocks noChangeArrowheads="1"/>
          </p:cNvSpPr>
          <p:nvPr/>
        </p:nvSpPr>
        <p:spPr bwMode="auto">
          <a:xfrm>
            <a:off x="735672" y="8512350"/>
            <a:ext cx="31485811" cy="599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1550" tIns="70775" rIns="141550" bIns="70775">
            <a:spAutoFit/>
          </a:bodyPr>
          <a:lstStyle/>
          <a:p>
            <a:pPr defTabSz="2959364">
              <a:buClr>
                <a:schemeClr val="accent2"/>
              </a:buClr>
            </a:pPr>
            <a:r>
              <a:rPr lang="en-US" altLang="ja-JP" sz="4800" b="1" u="sng" dirty="0" smtClean="0">
                <a:solidFill>
                  <a:srgbClr val="0000FF"/>
                </a:solidFill>
              </a:rPr>
              <a:t>Methods</a:t>
            </a:r>
            <a:r>
              <a:rPr lang="en-US" altLang="ja-JP" sz="4800" b="1" dirty="0" smtClean="0">
                <a:solidFill>
                  <a:srgbClr val="0000FF"/>
                </a:solidFill>
              </a:rPr>
              <a:t>:</a:t>
            </a:r>
            <a:r>
              <a:rPr lang="en-US" altLang="ja-JP" sz="4800" dirty="0" smtClean="0">
                <a:solidFill>
                  <a:srgbClr val="0000FF"/>
                </a:solidFill>
              </a:rPr>
              <a:t> </a:t>
            </a:r>
          </a:p>
          <a:p>
            <a:pPr defTabSz="2959364">
              <a:lnSpc>
                <a:spcPts val="6000"/>
              </a:lnSpc>
              <a:buClr>
                <a:schemeClr val="accent2"/>
              </a:buClr>
            </a:pPr>
            <a:r>
              <a:rPr lang="en-US" altLang="ja-JP" sz="4400" b="1" dirty="0" smtClean="0">
                <a:solidFill>
                  <a:srgbClr val="0000FF"/>
                </a:solidFill>
              </a:rPr>
              <a:t>【Subjects】 </a:t>
            </a:r>
            <a:r>
              <a:rPr lang="en-US" altLang="ja-JP" sz="4000" dirty="0" smtClean="0"/>
              <a:t>Twenty-one </a:t>
            </a:r>
            <a:r>
              <a:rPr lang="en-US" altLang="ja-JP" sz="4000" dirty="0"/>
              <a:t>first-time mothers over age 35 were surveyed 1 month after childbirth. </a:t>
            </a:r>
            <a:endParaRPr lang="en-US" altLang="ja-JP" sz="4000" dirty="0" smtClean="0"/>
          </a:p>
          <a:p>
            <a:pPr>
              <a:lnSpc>
                <a:spcPts val="6000"/>
              </a:lnSpc>
            </a:pPr>
            <a:r>
              <a:rPr lang="en-US" altLang="ja-JP" sz="4400" b="1" dirty="0" smtClean="0">
                <a:solidFill>
                  <a:srgbClr val="0000FF"/>
                </a:solidFill>
              </a:rPr>
              <a:t>【Date Collection】 </a:t>
            </a:r>
            <a:r>
              <a:rPr lang="en-US" altLang="ja-JP" sz="4000" dirty="0" smtClean="0"/>
              <a:t>Survey </a:t>
            </a:r>
            <a:r>
              <a:rPr lang="en-US" altLang="ja-JP" sz="4000" dirty="0"/>
              <a:t>items included the </a:t>
            </a:r>
            <a:r>
              <a:rPr lang="en-US" altLang="ja-JP" sz="4000" dirty="0" smtClean="0"/>
              <a:t>self-report  Accumulated </a:t>
            </a:r>
            <a:r>
              <a:rPr lang="en-US" altLang="ja-JP" sz="4000" dirty="0"/>
              <a:t>Fatigue </a:t>
            </a:r>
            <a:r>
              <a:rPr lang="en-US" altLang="ja-JP" sz="4000" dirty="0" smtClean="0"/>
              <a:t>Checklist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Ministry of Health, </a:t>
            </a:r>
            <a:r>
              <a:rPr lang="en-US" altLang="ja-JP" sz="4000" dirty="0" err="1" smtClean="0"/>
              <a:t>Labour</a:t>
            </a:r>
            <a:r>
              <a:rPr lang="en-US" altLang="ja-JP" sz="4000" dirty="0" smtClean="0"/>
              <a:t> and </a:t>
            </a:r>
            <a:r>
              <a:rPr lang="en-US" altLang="ja-JP" sz="4000" dirty="0" smtClean="0"/>
              <a:t>Welfare,2004 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,</a:t>
            </a:r>
          </a:p>
          <a:p>
            <a:pPr>
              <a:lnSpc>
                <a:spcPts val="6000"/>
              </a:lnSpc>
            </a:pPr>
            <a:r>
              <a:rPr lang="en-US" altLang="ja-JP" sz="4000" dirty="0" smtClean="0"/>
              <a:t> Edinburgh Postnatal </a:t>
            </a:r>
            <a:r>
              <a:rPr lang="en-US" altLang="ja-JP" sz="4000" dirty="0"/>
              <a:t>Depression </a:t>
            </a:r>
            <a:r>
              <a:rPr lang="en-US" altLang="ja-JP" sz="4000" dirty="0" smtClean="0"/>
              <a:t> Scale </a:t>
            </a:r>
            <a:r>
              <a:rPr lang="en-US" altLang="ja-JP" sz="4000" dirty="0"/>
              <a:t>Japanese </a:t>
            </a:r>
            <a:r>
              <a:rPr lang="en-US" altLang="ja-JP" sz="4000" dirty="0" smtClean="0"/>
              <a:t>version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EPDS</a:t>
            </a:r>
            <a:r>
              <a:rPr lang="ja-JP" altLang="en-US" sz="4000" dirty="0" smtClean="0"/>
              <a:t>）（</a:t>
            </a:r>
            <a:r>
              <a:rPr lang="en-US" altLang="ja-JP" sz="4000" dirty="0" smtClean="0"/>
              <a:t>Okano</a:t>
            </a:r>
            <a:r>
              <a:rPr lang="ja-JP" altLang="en-US" sz="4000" dirty="0"/>
              <a:t> </a:t>
            </a:r>
            <a:r>
              <a:rPr lang="en-US" altLang="ja-JP" sz="4000" i="1" dirty="0" smtClean="0"/>
              <a:t>et </a:t>
            </a:r>
            <a:r>
              <a:rPr lang="en-US" altLang="ja-JP" sz="4000" i="1" dirty="0" smtClean="0"/>
              <a:t>al,</a:t>
            </a:r>
            <a:r>
              <a:rPr lang="en-US" altLang="ja-JP" sz="4000" dirty="0" smtClean="0"/>
              <a:t>1996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,</a:t>
            </a:r>
            <a:r>
              <a:rPr lang="ja-JP" altLang="en-US" sz="4000" dirty="0" smtClean="0"/>
              <a:t> </a:t>
            </a:r>
            <a:r>
              <a:rPr lang="en-US" altLang="ja-JP" sz="4000" dirty="0" smtClean="0"/>
              <a:t> </a:t>
            </a:r>
            <a:r>
              <a:rPr lang="en-US" altLang="ja-JP" sz="4000" dirty="0"/>
              <a:t>Maternal </a:t>
            </a:r>
            <a:r>
              <a:rPr lang="en-US" altLang="ja-JP" sz="4000" dirty="0" smtClean="0"/>
              <a:t>Role </a:t>
            </a:r>
            <a:r>
              <a:rPr lang="en-US" altLang="ja-JP" sz="4000" dirty="0"/>
              <a:t>Confidence </a:t>
            </a:r>
            <a:r>
              <a:rPr lang="en-US" altLang="ja-JP" sz="4000" dirty="0" smtClean="0"/>
              <a:t>Scale </a:t>
            </a:r>
            <a:r>
              <a:rPr lang="en-US" altLang="ja-JP" sz="4000" dirty="0"/>
              <a:t>and Maternal </a:t>
            </a:r>
            <a:endParaRPr lang="en-US" altLang="ja-JP" sz="4000" dirty="0" smtClean="0"/>
          </a:p>
          <a:p>
            <a:pPr>
              <a:lnSpc>
                <a:spcPts val="6000"/>
              </a:lnSpc>
            </a:pPr>
            <a:r>
              <a:rPr lang="en-US" altLang="ja-JP" sz="4000" dirty="0"/>
              <a:t> </a:t>
            </a:r>
            <a:r>
              <a:rPr lang="en-US" altLang="ja-JP" sz="4000" dirty="0" smtClean="0"/>
              <a:t>Role </a:t>
            </a:r>
            <a:r>
              <a:rPr lang="en-US" altLang="ja-JP" sz="4000" dirty="0"/>
              <a:t>Satisfaction </a:t>
            </a:r>
            <a:r>
              <a:rPr lang="en-US" altLang="ja-JP" sz="4000" dirty="0" smtClean="0"/>
              <a:t>Scale</a:t>
            </a:r>
            <a:r>
              <a:rPr lang="ja-JP" altLang="en-US" sz="4000" dirty="0" smtClean="0"/>
              <a:t>（</a:t>
            </a:r>
            <a:r>
              <a:rPr lang="en-US" altLang="ja-JP" sz="4000" dirty="0" err="1" smtClean="0"/>
              <a:t>Maehara</a:t>
            </a:r>
            <a:r>
              <a:rPr lang="en-US" altLang="ja-JP" sz="4000" dirty="0" smtClean="0"/>
              <a:t>,</a:t>
            </a:r>
            <a:r>
              <a:rPr lang="en-US" altLang="ja-JP" sz="4000" dirty="0" smtClean="0">
                <a:solidFill>
                  <a:srgbClr val="FF0000"/>
                </a:solidFill>
              </a:rPr>
              <a:t> </a:t>
            </a:r>
            <a:r>
              <a:rPr lang="en-US" altLang="ja-JP" sz="4000" dirty="0" smtClean="0"/>
              <a:t>2005 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 </a:t>
            </a:r>
            <a:r>
              <a:rPr lang="en-US" altLang="ja-JP" sz="4000" dirty="0"/>
              <a:t>during the </a:t>
            </a:r>
            <a:r>
              <a:rPr lang="en-US" altLang="ja-JP" sz="4000" dirty="0" smtClean="0"/>
              <a:t>postpartum </a:t>
            </a:r>
            <a:r>
              <a:rPr lang="en-US" altLang="ja-JP" sz="4000" dirty="0"/>
              <a:t>period, </a:t>
            </a:r>
            <a:r>
              <a:rPr lang="en-US" altLang="ja-JP" sz="4000" dirty="0" smtClean="0"/>
              <a:t> and </a:t>
            </a:r>
            <a:r>
              <a:rPr lang="en-US" altLang="ja-JP" sz="4000" dirty="0"/>
              <a:t>background and </a:t>
            </a:r>
            <a:r>
              <a:rPr lang="en-US" altLang="ja-JP" sz="4000" dirty="0" smtClean="0"/>
              <a:t>daily life  </a:t>
            </a:r>
            <a:r>
              <a:rPr lang="en-US" altLang="ja-JP" sz="4000" dirty="0"/>
              <a:t>activities of the mothers. </a:t>
            </a:r>
            <a:endParaRPr lang="ja-JP" altLang="ja-JP" sz="4000" dirty="0"/>
          </a:p>
          <a:p>
            <a:pPr>
              <a:lnSpc>
                <a:spcPts val="6000"/>
              </a:lnSpc>
            </a:pPr>
            <a:r>
              <a:rPr lang="en-US" altLang="ja-JP" sz="4400" b="1" dirty="0">
                <a:solidFill>
                  <a:srgbClr val="0000FF"/>
                </a:solidFill>
              </a:rPr>
              <a:t>【</a:t>
            </a:r>
            <a:r>
              <a:rPr lang="en-US" altLang="ja-JP" sz="4400" b="1" dirty="0" smtClean="0">
                <a:solidFill>
                  <a:srgbClr val="0000FF"/>
                </a:solidFill>
              </a:rPr>
              <a:t>Ethical Consideration】 </a:t>
            </a:r>
            <a:r>
              <a:rPr lang="en-US" altLang="ja-JP" sz="4000" dirty="0" smtClean="0"/>
              <a:t>The </a:t>
            </a:r>
            <a:r>
              <a:rPr lang="en-US" altLang="ja-JP" sz="4000" dirty="0"/>
              <a:t>Chiba University Graduate School of Nursing Institutional Review Board approved the study. </a:t>
            </a:r>
            <a:r>
              <a:rPr lang="en-US" altLang="ja-JP" sz="4000" dirty="0" smtClean="0"/>
              <a:t> All subjects</a:t>
            </a:r>
          </a:p>
          <a:p>
            <a:pPr>
              <a:lnSpc>
                <a:spcPts val="6000"/>
              </a:lnSpc>
            </a:pPr>
            <a:r>
              <a:rPr lang="en-US" altLang="ja-JP" sz="4000" dirty="0"/>
              <a:t> </a:t>
            </a:r>
            <a:r>
              <a:rPr lang="en-US" altLang="ja-JP" sz="4000" dirty="0" smtClean="0"/>
              <a:t> </a:t>
            </a:r>
            <a:r>
              <a:rPr lang="en-US" altLang="ja-JP" sz="4000" dirty="0"/>
              <a:t>provided </a:t>
            </a:r>
            <a:r>
              <a:rPr lang="en-US" altLang="ja-JP" sz="4000" dirty="0" smtClean="0"/>
              <a:t>informed consent</a:t>
            </a:r>
            <a:r>
              <a:rPr lang="en-US" altLang="ja-JP" sz="4000" dirty="0"/>
              <a:t>.</a:t>
            </a:r>
            <a:r>
              <a:rPr lang="en-US" altLang="ja-JP" sz="4000" b="1" dirty="0"/>
              <a:t> </a:t>
            </a:r>
            <a:endParaRPr lang="en-US" altLang="ja-JP" sz="4000" dirty="0">
              <a:solidFill>
                <a:srgbClr val="0000CC"/>
              </a:solidFill>
            </a:endParaRPr>
          </a:p>
          <a:p>
            <a:pPr defTabSz="2959364">
              <a:buClr>
                <a:schemeClr val="accent2"/>
              </a:buClr>
            </a:pPr>
            <a:endParaRPr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2057" name="Rectangle 367"/>
          <p:cNvSpPr>
            <a:spLocks noChangeArrowheads="1"/>
          </p:cNvSpPr>
          <p:nvPr/>
        </p:nvSpPr>
        <p:spPr bwMode="auto">
          <a:xfrm>
            <a:off x="915132" y="44901344"/>
            <a:ext cx="31093167" cy="3079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96108" tIns="148054" rIns="296108" bIns="148054" anchor="ctr">
            <a:spAutoFit/>
          </a:bodyPr>
          <a:lstStyle/>
          <a:p>
            <a:pPr defTabSz="2959364"/>
            <a:r>
              <a:rPr lang="en-US" altLang="ja-JP" sz="4400" b="1" u="sng" dirty="0">
                <a:solidFill>
                  <a:srgbClr val="0000FF"/>
                </a:solidFill>
              </a:rPr>
              <a:t>Conclusion</a:t>
            </a:r>
            <a:r>
              <a:rPr lang="en-US" altLang="ja-JP" sz="4400" b="1" dirty="0">
                <a:solidFill>
                  <a:srgbClr val="0000FF"/>
                </a:solidFill>
              </a:rPr>
              <a:t>: </a:t>
            </a:r>
          </a:p>
          <a:p>
            <a:pPr defTabSz="2959364">
              <a:lnSpc>
                <a:spcPts val="6000"/>
              </a:lnSpc>
            </a:pPr>
            <a:r>
              <a:rPr lang="en-US" altLang="ja-JP" sz="4000" dirty="0" smtClean="0"/>
              <a:t>  Level </a:t>
            </a:r>
            <a:r>
              <a:rPr lang="en-US" altLang="ja-JP" sz="4000" dirty="0"/>
              <a:t>of fatigue in first-time mothers over age 35 was related to depression, low maternal confidence, and low maternal satisfaction at </a:t>
            </a:r>
            <a:endParaRPr lang="en-US" altLang="ja-JP" sz="4000" dirty="0" smtClean="0"/>
          </a:p>
          <a:p>
            <a:pPr defTabSz="2959364">
              <a:lnSpc>
                <a:spcPts val="5200"/>
              </a:lnSpc>
            </a:pPr>
            <a:r>
              <a:rPr lang="en-US" altLang="ja-JP" sz="4000" dirty="0"/>
              <a:t> </a:t>
            </a:r>
            <a:r>
              <a:rPr lang="en-US" altLang="ja-JP" sz="4000" dirty="0" smtClean="0"/>
              <a:t> 1 month </a:t>
            </a:r>
            <a:r>
              <a:rPr lang="en-US" altLang="ja-JP" sz="4000" dirty="0"/>
              <a:t>after childbirth. Nursing support programs that promote postpartum recovery and maternal role attainment following </a:t>
            </a:r>
            <a:r>
              <a:rPr lang="en-US" altLang="ja-JP" sz="4000" dirty="0" smtClean="0"/>
              <a:t>childbirth</a:t>
            </a:r>
          </a:p>
          <a:p>
            <a:pPr defTabSz="2959364">
              <a:lnSpc>
                <a:spcPts val="5200"/>
              </a:lnSpc>
            </a:pPr>
            <a:r>
              <a:rPr lang="en-US" altLang="ja-JP" sz="4000" dirty="0"/>
              <a:t> </a:t>
            </a:r>
            <a:r>
              <a:rPr lang="en-US" altLang="ja-JP" sz="4000" dirty="0" smtClean="0"/>
              <a:t> </a:t>
            </a:r>
            <a:r>
              <a:rPr lang="en-US" altLang="ja-JP" sz="4000" dirty="0"/>
              <a:t>should be further developed.</a:t>
            </a:r>
            <a:endParaRPr lang="ja-JP" altLang="en-US" sz="4000" dirty="0"/>
          </a:p>
        </p:txBody>
      </p:sp>
      <p:sp>
        <p:nvSpPr>
          <p:cNvPr id="2058" name="Rectangle 391"/>
          <p:cNvSpPr>
            <a:spLocks noChangeArrowheads="1"/>
          </p:cNvSpPr>
          <p:nvPr/>
        </p:nvSpPr>
        <p:spPr bwMode="auto">
          <a:xfrm>
            <a:off x="735672" y="14225936"/>
            <a:ext cx="18378417" cy="12679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1550" tIns="70775" rIns="141550" bIns="70775">
            <a:spAutoFit/>
          </a:bodyPr>
          <a:lstStyle/>
          <a:p>
            <a:pPr defTabSz="2959364">
              <a:buClr>
                <a:schemeClr val="accent2"/>
              </a:buClr>
            </a:pPr>
            <a:r>
              <a:rPr lang="en-US" altLang="ja-JP" sz="4800" b="1" u="sng" dirty="0" smtClean="0">
                <a:solidFill>
                  <a:srgbClr val="0000FF"/>
                </a:solidFill>
              </a:rPr>
              <a:t>Result: </a:t>
            </a:r>
            <a:endParaRPr lang="en-US" altLang="ja-JP" sz="4800" b="1" u="sng" dirty="0">
              <a:solidFill>
                <a:srgbClr val="0000FF"/>
              </a:solidFill>
            </a:endParaRPr>
          </a:p>
          <a:p>
            <a:pPr defTabSz="2959364">
              <a:buClr>
                <a:schemeClr val="accent2"/>
              </a:buClr>
            </a:pPr>
            <a:r>
              <a:rPr lang="ja-JP" altLang="en-US" sz="4000" dirty="0" smtClean="0"/>
              <a:t>・</a:t>
            </a:r>
            <a:r>
              <a:rPr lang="en-US" altLang="ja-JP" sz="4000" dirty="0"/>
              <a:t>Table 1 shows demographic obstetric data of the </a:t>
            </a:r>
            <a:r>
              <a:rPr lang="en-US" altLang="ja-JP" sz="4000" dirty="0" smtClean="0"/>
              <a:t>subjects .</a:t>
            </a:r>
            <a:endParaRPr lang="en-US" altLang="ja-JP" sz="4000" dirty="0"/>
          </a:p>
          <a:p>
            <a:pPr defTabSz="2959364">
              <a:lnSpc>
                <a:spcPts val="7500"/>
              </a:lnSpc>
              <a:buClr>
                <a:schemeClr val="accent2"/>
              </a:buClr>
            </a:pPr>
            <a:r>
              <a:rPr lang="ja-JP" altLang="en-US" sz="4000" dirty="0" smtClean="0"/>
              <a:t>・</a:t>
            </a:r>
            <a:r>
              <a:rPr lang="en-US" altLang="ja-JP" sz="4000" dirty="0" smtClean="0"/>
              <a:t>Subjects </a:t>
            </a:r>
            <a:r>
              <a:rPr lang="en-US" altLang="ja-JP" sz="4000" dirty="0"/>
              <a:t>were divided into three groups according to </a:t>
            </a:r>
            <a:r>
              <a:rPr lang="en-US" altLang="ja-JP" sz="4000" dirty="0" smtClean="0"/>
              <a:t>accumulated fatigue</a:t>
            </a:r>
          </a:p>
          <a:p>
            <a:pPr>
              <a:lnSpc>
                <a:spcPts val="5200"/>
              </a:lnSpc>
            </a:pPr>
            <a:r>
              <a:rPr lang="en-US" altLang="ja-JP" sz="4000" dirty="0" smtClean="0"/>
              <a:t>  </a:t>
            </a:r>
            <a:r>
              <a:rPr lang="en-US" altLang="ja-JP" sz="4000" dirty="0"/>
              <a:t>scores</a:t>
            </a:r>
            <a:r>
              <a:rPr lang="en-US" altLang="ja-JP" sz="4000" dirty="0" smtClean="0"/>
              <a:t>: 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1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 </a:t>
            </a:r>
            <a:r>
              <a:rPr lang="en-US" altLang="ja-JP" sz="4000" dirty="0"/>
              <a:t>low fatigue, 0 to 4 points 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33.3%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; 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2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 moderate fatigue</a:t>
            </a:r>
            <a:r>
              <a:rPr lang="en-US" altLang="ja-JP" sz="4000" dirty="0"/>
              <a:t>, 5 </a:t>
            </a:r>
            <a:r>
              <a:rPr lang="en-US" altLang="ja-JP" sz="4000" dirty="0" smtClean="0"/>
              <a:t>to</a:t>
            </a:r>
          </a:p>
          <a:p>
            <a:pPr>
              <a:lnSpc>
                <a:spcPts val="5200"/>
              </a:lnSpc>
            </a:pPr>
            <a:r>
              <a:rPr lang="en-US" altLang="ja-JP" sz="4000" dirty="0" smtClean="0"/>
              <a:t>  10 </a:t>
            </a:r>
            <a:r>
              <a:rPr lang="en-US" altLang="ja-JP" sz="4000" dirty="0"/>
              <a:t>points 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23.8%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;  and </a:t>
            </a:r>
            <a:r>
              <a:rPr lang="ja-JP" altLang="en-US" sz="4000" dirty="0"/>
              <a:t>（</a:t>
            </a:r>
            <a:r>
              <a:rPr lang="en-US" altLang="ja-JP" sz="4000" dirty="0" smtClean="0"/>
              <a:t>3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 </a:t>
            </a:r>
            <a:r>
              <a:rPr lang="en-US" altLang="ja-JP" sz="4000" dirty="0"/>
              <a:t>high fatigue, 11 to 20 </a:t>
            </a:r>
            <a:r>
              <a:rPr lang="en-US" altLang="ja-JP" sz="4000" dirty="0" smtClean="0"/>
              <a:t>points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33.3%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. </a:t>
            </a:r>
            <a:r>
              <a:rPr lang="en-US" altLang="ja-JP" sz="4000" dirty="0" smtClean="0"/>
              <a:t> </a:t>
            </a:r>
            <a:r>
              <a:rPr lang="en-US" altLang="ja-JP" sz="4000" dirty="0" smtClean="0"/>
              <a:t>No </a:t>
            </a:r>
          </a:p>
          <a:p>
            <a:pPr>
              <a:lnSpc>
                <a:spcPts val="5200"/>
              </a:lnSpc>
            </a:pPr>
            <a:r>
              <a:rPr lang="en-US" altLang="ja-JP" sz="4000" dirty="0"/>
              <a:t> </a:t>
            </a:r>
            <a:r>
              <a:rPr lang="en-US" altLang="ja-JP" sz="4000" dirty="0" smtClean="0"/>
              <a:t> </a:t>
            </a:r>
            <a:r>
              <a:rPr lang="en-US" altLang="ja-JP" sz="4000" dirty="0" smtClean="0"/>
              <a:t>significant </a:t>
            </a:r>
            <a:r>
              <a:rPr lang="en-US" altLang="ja-JP" sz="4000" dirty="0" smtClean="0"/>
              <a:t>differences were observed in the background factors  between </a:t>
            </a:r>
          </a:p>
          <a:p>
            <a:pPr>
              <a:lnSpc>
                <a:spcPts val="5200"/>
              </a:lnSpc>
            </a:pPr>
            <a:r>
              <a:rPr lang="en-US" altLang="ja-JP" sz="4000" dirty="0"/>
              <a:t> </a:t>
            </a:r>
            <a:r>
              <a:rPr lang="en-US" altLang="ja-JP" sz="4000" dirty="0" smtClean="0"/>
              <a:t> groups. </a:t>
            </a:r>
            <a:endParaRPr lang="ja-JP" altLang="ja-JP" sz="4000" dirty="0" smtClean="0"/>
          </a:p>
          <a:p>
            <a:pPr>
              <a:lnSpc>
                <a:spcPts val="7500"/>
              </a:lnSpc>
            </a:pPr>
            <a:r>
              <a:rPr lang="ja-JP" altLang="en-US" sz="4000" dirty="0" smtClean="0"/>
              <a:t>・</a:t>
            </a:r>
            <a:r>
              <a:rPr lang="en-US" altLang="ja-JP" sz="4000" dirty="0" smtClean="0"/>
              <a:t>EPDS </a:t>
            </a:r>
            <a:r>
              <a:rPr lang="en-US" altLang="ja-JP" sz="4000" dirty="0"/>
              <a:t>scores in the high fatigue group 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M=8.3</a:t>
            </a:r>
            <a:r>
              <a:rPr lang="en-US" altLang="ja-JP" sz="4000" dirty="0"/>
              <a:t>, </a:t>
            </a:r>
            <a:r>
              <a:rPr lang="en-US" altLang="ja-JP" sz="4000" dirty="0" smtClean="0"/>
              <a:t>SD=2.4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 </a:t>
            </a:r>
            <a:r>
              <a:rPr lang="en-US" altLang="ja-JP" sz="4000" dirty="0"/>
              <a:t>were </a:t>
            </a:r>
            <a:r>
              <a:rPr lang="en-US" altLang="ja-JP" sz="4000" dirty="0" smtClean="0"/>
              <a:t>significantly</a:t>
            </a:r>
          </a:p>
          <a:p>
            <a:pPr>
              <a:lnSpc>
                <a:spcPts val="5200"/>
              </a:lnSpc>
            </a:pPr>
            <a:r>
              <a:rPr lang="en-US" altLang="ja-JP" sz="4000" dirty="0"/>
              <a:t> </a:t>
            </a:r>
            <a:r>
              <a:rPr lang="en-US" altLang="ja-JP" sz="4000" dirty="0" smtClean="0"/>
              <a:t> </a:t>
            </a:r>
            <a:r>
              <a:rPr lang="en-US" altLang="ja-JP" sz="4000" dirty="0"/>
              <a:t>higher 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p</a:t>
            </a:r>
            <a:r>
              <a:rPr lang="en-US" altLang="ja-JP" sz="4000" dirty="0"/>
              <a:t>&lt;.</a:t>
            </a:r>
            <a:r>
              <a:rPr lang="en-US" altLang="ja-JP" sz="4000" dirty="0" smtClean="0"/>
              <a:t>01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 </a:t>
            </a:r>
            <a:r>
              <a:rPr lang="en-US" altLang="ja-JP" sz="4000" dirty="0"/>
              <a:t>than in the moderate fatigue group 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M=3.4</a:t>
            </a:r>
            <a:r>
              <a:rPr lang="en-US" altLang="ja-JP" sz="4000" dirty="0"/>
              <a:t>, </a:t>
            </a:r>
            <a:r>
              <a:rPr lang="en-US" altLang="ja-JP" sz="4000" dirty="0" smtClean="0"/>
              <a:t>SD=3.0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 and low </a:t>
            </a:r>
          </a:p>
          <a:p>
            <a:pPr>
              <a:lnSpc>
                <a:spcPts val="5200"/>
              </a:lnSpc>
            </a:pPr>
            <a:r>
              <a:rPr lang="en-US" altLang="ja-JP" sz="4000" dirty="0"/>
              <a:t> </a:t>
            </a:r>
            <a:r>
              <a:rPr lang="en-US" altLang="ja-JP" sz="4000" dirty="0" smtClean="0"/>
              <a:t> fatigue </a:t>
            </a:r>
            <a:r>
              <a:rPr lang="en-US" altLang="ja-JP" sz="4000" dirty="0"/>
              <a:t>group 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M=2.6</a:t>
            </a:r>
            <a:r>
              <a:rPr lang="en-US" altLang="ja-JP" sz="4000" dirty="0"/>
              <a:t>, </a:t>
            </a:r>
            <a:r>
              <a:rPr lang="en-US" altLang="ja-JP" sz="4000" dirty="0" smtClean="0"/>
              <a:t>SD=1.7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 [ see Figure1</a:t>
            </a:r>
            <a:r>
              <a:rPr lang="en-US" altLang="ja-JP" sz="4000" b="1" dirty="0" smtClean="0"/>
              <a:t> </a:t>
            </a:r>
            <a:r>
              <a:rPr lang="en-US" altLang="ja-JP" sz="4000" dirty="0" smtClean="0"/>
              <a:t>]. </a:t>
            </a:r>
            <a:endParaRPr lang="en-US" altLang="ja-JP" sz="4000" dirty="0"/>
          </a:p>
          <a:p>
            <a:pPr>
              <a:lnSpc>
                <a:spcPts val="7500"/>
              </a:lnSpc>
            </a:pPr>
            <a:r>
              <a:rPr lang="ja-JP" altLang="en-US" sz="4000" dirty="0" smtClean="0"/>
              <a:t>・</a:t>
            </a:r>
            <a:r>
              <a:rPr lang="en-US" altLang="ja-JP" sz="4000" dirty="0" smtClean="0"/>
              <a:t>Maternal </a:t>
            </a:r>
            <a:r>
              <a:rPr lang="en-US" altLang="ja-JP" sz="4000" dirty="0"/>
              <a:t>role confidence scores in the high fatigue group 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M=50.6</a:t>
            </a:r>
            <a:r>
              <a:rPr lang="en-US" altLang="ja-JP" sz="4000" dirty="0"/>
              <a:t>, </a:t>
            </a:r>
            <a:r>
              <a:rPr lang="en-US" altLang="ja-JP" sz="4000" dirty="0" smtClean="0"/>
              <a:t>SD=8.5</a:t>
            </a:r>
            <a:r>
              <a:rPr lang="ja-JP" altLang="en-US" sz="4000" dirty="0" smtClean="0"/>
              <a:t>）</a:t>
            </a:r>
            <a:endParaRPr lang="en-US" altLang="ja-JP" sz="4000" dirty="0" smtClean="0"/>
          </a:p>
          <a:p>
            <a:pPr>
              <a:lnSpc>
                <a:spcPts val="5200"/>
              </a:lnSpc>
            </a:pPr>
            <a:r>
              <a:rPr lang="en-US" altLang="ja-JP" sz="4000" dirty="0" smtClean="0"/>
              <a:t>  </a:t>
            </a:r>
            <a:r>
              <a:rPr lang="en-US" altLang="ja-JP" sz="4000" dirty="0" smtClean="0"/>
              <a:t>were </a:t>
            </a:r>
            <a:r>
              <a:rPr lang="en-US" altLang="ja-JP" sz="4000" dirty="0"/>
              <a:t>significantly lower 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p</a:t>
            </a:r>
            <a:r>
              <a:rPr lang="en-US" altLang="ja-JP" sz="4000" dirty="0"/>
              <a:t>&lt;.</a:t>
            </a:r>
            <a:r>
              <a:rPr lang="en-US" altLang="ja-JP" sz="4000" dirty="0" smtClean="0"/>
              <a:t>05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 </a:t>
            </a:r>
            <a:r>
              <a:rPr lang="en-US" altLang="ja-JP" sz="4000" dirty="0"/>
              <a:t>than in the moderate </a:t>
            </a:r>
            <a:r>
              <a:rPr lang="en-US" altLang="ja-JP" sz="4000" dirty="0" smtClean="0"/>
              <a:t>fatigue </a:t>
            </a:r>
            <a:r>
              <a:rPr lang="en-US" altLang="ja-JP" sz="4000" dirty="0"/>
              <a:t>group 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M=51.2, </a:t>
            </a:r>
          </a:p>
          <a:p>
            <a:pPr>
              <a:lnSpc>
                <a:spcPts val="5200"/>
              </a:lnSpc>
            </a:pPr>
            <a:r>
              <a:rPr lang="en-US" altLang="ja-JP" sz="4000" dirty="0"/>
              <a:t> </a:t>
            </a:r>
            <a:r>
              <a:rPr lang="en-US" altLang="ja-JP" sz="4000" dirty="0" smtClean="0"/>
              <a:t> SD=5.1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 </a:t>
            </a:r>
            <a:r>
              <a:rPr lang="en-US" altLang="ja-JP" sz="4000" dirty="0"/>
              <a:t>and low fatigue group 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M=64.1</a:t>
            </a:r>
            <a:r>
              <a:rPr lang="en-US" altLang="ja-JP" sz="4000" dirty="0"/>
              <a:t>, </a:t>
            </a:r>
            <a:r>
              <a:rPr lang="en-US" altLang="ja-JP" sz="4000" dirty="0" smtClean="0"/>
              <a:t>SD=9.4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 [ see Figure2</a:t>
            </a:r>
            <a:r>
              <a:rPr lang="en-US" altLang="ja-JP" sz="4000" b="1" dirty="0" smtClean="0"/>
              <a:t> </a:t>
            </a:r>
            <a:r>
              <a:rPr lang="en-US" altLang="ja-JP" sz="4000" dirty="0"/>
              <a:t>]. </a:t>
            </a:r>
            <a:r>
              <a:rPr lang="ja-JP" altLang="en-US" sz="4000" dirty="0" smtClean="0"/>
              <a:t> </a:t>
            </a:r>
            <a:endParaRPr lang="en-US" altLang="ja-JP" sz="4000" dirty="0" smtClean="0"/>
          </a:p>
          <a:p>
            <a:pPr>
              <a:lnSpc>
                <a:spcPts val="7500"/>
              </a:lnSpc>
            </a:pPr>
            <a:r>
              <a:rPr lang="ja-JP" altLang="en-US" sz="4000" dirty="0" smtClean="0"/>
              <a:t>・</a:t>
            </a:r>
            <a:r>
              <a:rPr lang="en-US" altLang="ja-JP" sz="4000" dirty="0" smtClean="0"/>
              <a:t>Maternal </a:t>
            </a:r>
            <a:r>
              <a:rPr lang="en-US" altLang="ja-JP" sz="4000" dirty="0"/>
              <a:t>role satisfaction scores in the high fatigue group </a:t>
            </a:r>
            <a:r>
              <a:rPr lang="ja-JP" altLang="en-US" sz="4000" dirty="0"/>
              <a:t>（</a:t>
            </a:r>
            <a:r>
              <a:rPr lang="en-US" altLang="ja-JP" sz="4000" dirty="0" smtClean="0"/>
              <a:t>M=27.3</a:t>
            </a:r>
            <a:r>
              <a:rPr lang="en-US" altLang="ja-JP" sz="4000" dirty="0"/>
              <a:t>, </a:t>
            </a:r>
            <a:r>
              <a:rPr lang="en-US" altLang="ja-JP" sz="4000" dirty="0" smtClean="0"/>
              <a:t>SD=3.7</a:t>
            </a:r>
            <a:r>
              <a:rPr lang="ja-JP" altLang="en-US" sz="4000" dirty="0" smtClean="0"/>
              <a:t>）</a:t>
            </a:r>
            <a:endParaRPr lang="en-US" altLang="ja-JP" sz="4000" dirty="0" smtClean="0"/>
          </a:p>
          <a:p>
            <a:pPr>
              <a:lnSpc>
                <a:spcPts val="5200"/>
              </a:lnSpc>
            </a:pPr>
            <a:r>
              <a:rPr lang="en-US" altLang="ja-JP" sz="4000" dirty="0"/>
              <a:t> </a:t>
            </a:r>
            <a:r>
              <a:rPr lang="ja-JP" altLang="en-US" sz="4000" dirty="0" smtClean="0"/>
              <a:t> </a:t>
            </a:r>
            <a:r>
              <a:rPr lang="en-US" altLang="ja-JP" sz="4000" dirty="0" smtClean="0"/>
              <a:t>were </a:t>
            </a:r>
            <a:r>
              <a:rPr lang="en-US" altLang="ja-JP" sz="4000" dirty="0"/>
              <a:t>significantly lower 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p</a:t>
            </a:r>
            <a:r>
              <a:rPr lang="en-US" altLang="ja-JP" sz="4000" dirty="0"/>
              <a:t>&lt;.</a:t>
            </a:r>
            <a:r>
              <a:rPr lang="en-US" altLang="ja-JP" sz="4000" dirty="0" smtClean="0"/>
              <a:t>05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 </a:t>
            </a:r>
            <a:r>
              <a:rPr lang="en-US" altLang="ja-JP" sz="4000" dirty="0"/>
              <a:t>than in the moderate </a:t>
            </a:r>
            <a:r>
              <a:rPr lang="en-US" altLang="ja-JP" sz="4000" dirty="0" smtClean="0"/>
              <a:t>fatigue group 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M=30.2, </a:t>
            </a:r>
            <a:endParaRPr lang="en-US" altLang="ja-JP" sz="4000" dirty="0" smtClean="0"/>
          </a:p>
          <a:p>
            <a:pPr>
              <a:lnSpc>
                <a:spcPts val="5200"/>
              </a:lnSpc>
            </a:pPr>
            <a:r>
              <a:rPr lang="en-US" altLang="ja-JP" sz="4000" dirty="0"/>
              <a:t> </a:t>
            </a:r>
            <a:r>
              <a:rPr lang="en-US" altLang="ja-JP" sz="4000" dirty="0" smtClean="0"/>
              <a:t> </a:t>
            </a:r>
            <a:r>
              <a:rPr lang="en-US" altLang="ja-JP" sz="4000" dirty="0" smtClean="0"/>
              <a:t>SD=2.5</a:t>
            </a:r>
            <a:r>
              <a:rPr lang="ja-JP" altLang="en-US" sz="4000" dirty="0" smtClean="0"/>
              <a:t>）</a:t>
            </a:r>
            <a:r>
              <a:rPr lang="en-US" altLang="ja-JP" sz="4000" dirty="0" smtClean="0"/>
              <a:t> </a:t>
            </a:r>
            <a:r>
              <a:rPr lang="en-US" altLang="ja-JP" sz="4000" dirty="0"/>
              <a:t>and low fatigue group </a:t>
            </a:r>
            <a:r>
              <a:rPr lang="ja-JP" altLang="en-US" sz="4000" dirty="0" smtClean="0"/>
              <a:t>（</a:t>
            </a:r>
            <a:r>
              <a:rPr lang="en-US" altLang="ja-JP" sz="4000" dirty="0" smtClean="0"/>
              <a:t>M=33.3</a:t>
            </a:r>
            <a:r>
              <a:rPr lang="en-US" altLang="ja-JP" sz="4000" dirty="0"/>
              <a:t>, </a:t>
            </a:r>
            <a:r>
              <a:rPr lang="en-US" altLang="ja-JP" sz="4000" dirty="0" smtClean="0"/>
              <a:t>SD=2.6</a:t>
            </a:r>
            <a:r>
              <a:rPr lang="ja-JP" altLang="en-US" sz="4000" dirty="0" smtClean="0"/>
              <a:t>）</a:t>
            </a:r>
            <a:r>
              <a:rPr lang="en-US" altLang="ja-JP" sz="4000" dirty="0"/>
              <a:t> </a:t>
            </a:r>
            <a:r>
              <a:rPr lang="en-US" altLang="ja-JP" sz="4000" dirty="0" smtClean="0"/>
              <a:t>.</a:t>
            </a:r>
            <a:endParaRPr lang="ja-JP" altLang="ja-JP" sz="4000" dirty="0"/>
          </a:p>
          <a:p>
            <a:pPr defTabSz="2959364">
              <a:lnSpc>
                <a:spcPts val="5200"/>
              </a:lnSpc>
              <a:buClr>
                <a:schemeClr val="accent2"/>
              </a:buClr>
            </a:pPr>
            <a:r>
              <a:rPr lang="en-US" altLang="ja-JP" sz="4000" b="1" u="sng" dirty="0" smtClean="0">
                <a:solidFill>
                  <a:srgbClr val="FF0000"/>
                </a:solidFill>
              </a:rPr>
              <a:t> </a:t>
            </a:r>
            <a:endParaRPr lang="en-US" altLang="ja-JP" sz="4000" b="1" u="sng" dirty="0">
              <a:solidFill>
                <a:srgbClr val="FF0000"/>
              </a:solidFill>
            </a:endParaRPr>
          </a:p>
        </p:txBody>
      </p:sp>
      <p:sp>
        <p:nvSpPr>
          <p:cNvPr id="2059" name="Text Box 393"/>
          <p:cNvSpPr txBox="1">
            <a:spLocks noChangeArrowheads="1"/>
          </p:cNvSpPr>
          <p:nvPr/>
        </p:nvSpPr>
        <p:spPr bwMode="auto">
          <a:xfrm>
            <a:off x="19517172" y="13812777"/>
            <a:ext cx="12025336" cy="13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>
            <a:spAutoFit/>
          </a:bodyPr>
          <a:lstStyle/>
          <a:p>
            <a:pPr defTabSz="2959364">
              <a:spcBef>
                <a:spcPct val="50000"/>
              </a:spcBef>
            </a:pPr>
            <a:r>
              <a:rPr lang="en-US" altLang="ja-JP" sz="4000" b="1" dirty="0"/>
              <a:t>Table 1. </a:t>
            </a:r>
            <a:r>
              <a:rPr lang="en-US" altLang="ja-JP" sz="4000" b="1" dirty="0" smtClean="0"/>
              <a:t> Demographics</a:t>
            </a:r>
            <a:r>
              <a:rPr lang="ja-JP" altLang="en-US" sz="4000" b="1" dirty="0" smtClean="0"/>
              <a:t>　</a:t>
            </a:r>
            <a:r>
              <a:rPr lang="en-US" altLang="ja-JP" sz="4000" b="1" dirty="0" smtClean="0"/>
              <a:t>and obstetric data of the subjects</a:t>
            </a:r>
            <a:endParaRPr lang="en-US" altLang="ja-JP" sz="4000" b="1" dirty="0"/>
          </a:p>
        </p:txBody>
      </p:sp>
      <p:sp>
        <p:nvSpPr>
          <p:cNvPr id="2060" name="Text Box 541"/>
          <p:cNvSpPr txBox="1">
            <a:spLocks noChangeArrowheads="1"/>
          </p:cNvSpPr>
          <p:nvPr/>
        </p:nvSpPr>
        <p:spPr bwMode="auto">
          <a:xfrm>
            <a:off x="29428281" y="14503037"/>
            <a:ext cx="1948284" cy="703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7968" tIns="73984" rIns="147968" bIns="73984">
            <a:spAutoFit/>
          </a:bodyPr>
          <a:lstStyle/>
          <a:p>
            <a:pPr defTabSz="2959364">
              <a:spcBef>
                <a:spcPct val="50000"/>
              </a:spcBef>
            </a:pPr>
            <a:r>
              <a:rPr lang="ja-JP" altLang="en-US" sz="3600" dirty="0"/>
              <a:t>（</a:t>
            </a:r>
            <a:r>
              <a:rPr lang="en-US" altLang="ja-JP" sz="3600" dirty="0" smtClean="0"/>
              <a:t>N=21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  <p:sp>
        <p:nvSpPr>
          <p:cNvPr id="2061" name="Text Box 557"/>
          <p:cNvSpPr txBox="1">
            <a:spLocks noChangeArrowheads="1"/>
          </p:cNvSpPr>
          <p:nvPr/>
        </p:nvSpPr>
        <p:spPr bwMode="auto">
          <a:xfrm>
            <a:off x="17733121" y="40649808"/>
            <a:ext cx="12828883" cy="3719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>
            <a:spAutoFit/>
          </a:bodyPr>
          <a:lstStyle/>
          <a:p>
            <a:pPr defTabSz="2959364">
              <a:spcBef>
                <a:spcPct val="50000"/>
              </a:spcBef>
            </a:pPr>
            <a:r>
              <a:rPr lang="en-US" altLang="ja-JP" sz="4000" b="1" dirty="0"/>
              <a:t>Figure </a:t>
            </a:r>
            <a:r>
              <a:rPr lang="en-US" altLang="ja-JP" sz="4000" b="1" dirty="0" smtClean="0"/>
              <a:t>2.</a:t>
            </a:r>
            <a:r>
              <a:rPr lang="en-US" altLang="ja-JP" sz="4000" b="1" dirty="0"/>
              <a:t> Maternal Role Confidence Scale and Maternal Role Satisfaction Scale </a:t>
            </a:r>
            <a:r>
              <a:rPr lang="en-US" altLang="ja-JP" sz="4000" b="1" dirty="0" smtClean="0"/>
              <a:t>score </a:t>
            </a:r>
            <a:r>
              <a:rPr lang="en-US" altLang="ja-JP" sz="4000" b="1" dirty="0"/>
              <a:t>according to Accumulated Fatigue </a:t>
            </a:r>
          </a:p>
          <a:p>
            <a:pPr defTabSz="2959364">
              <a:spcBef>
                <a:spcPts val="0"/>
              </a:spcBef>
            </a:pPr>
            <a:r>
              <a:rPr lang="en-US" altLang="ja-JP" sz="3200" b="1" dirty="0"/>
              <a:t> </a:t>
            </a:r>
            <a:r>
              <a:rPr lang="ja-JP" altLang="en-US" sz="3200" dirty="0" smtClean="0"/>
              <a:t>（</a:t>
            </a:r>
            <a:r>
              <a:rPr lang="en-US" altLang="ja-JP" sz="3200" dirty="0" smtClean="0"/>
              <a:t> Maternal </a:t>
            </a:r>
            <a:r>
              <a:rPr lang="en-US" altLang="ja-JP" sz="3200" dirty="0"/>
              <a:t>Role Confidence Scale </a:t>
            </a:r>
            <a:r>
              <a:rPr lang="en-US" altLang="ja-JP" sz="3200" dirty="0" smtClean="0"/>
              <a:t>score </a:t>
            </a:r>
            <a:r>
              <a:rPr lang="ja-JP" altLang="en-US" sz="3200" dirty="0" smtClean="0"/>
              <a:t>：</a:t>
            </a:r>
            <a:r>
              <a:rPr lang="en-US" altLang="ja-JP" sz="3200" dirty="0" smtClean="0"/>
              <a:t>20</a:t>
            </a:r>
            <a:r>
              <a:rPr lang="ja-JP" altLang="en-US" sz="3200" dirty="0" smtClean="0"/>
              <a:t>～</a:t>
            </a:r>
            <a:r>
              <a:rPr lang="en-US" altLang="ja-JP" sz="3200" dirty="0" smtClean="0"/>
              <a:t>80, Maternal </a:t>
            </a:r>
            <a:r>
              <a:rPr lang="en-US" altLang="ja-JP" sz="3200" dirty="0"/>
              <a:t>Role </a:t>
            </a:r>
            <a:endParaRPr lang="en-US" altLang="ja-JP" sz="3200" dirty="0" smtClean="0"/>
          </a:p>
          <a:p>
            <a:pPr defTabSz="2959364">
              <a:spcBef>
                <a:spcPts val="0"/>
              </a:spcBef>
            </a:pPr>
            <a:r>
              <a:rPr lang="ja-JP" altLang="en-US" sz="3200" dirty="0" smtClean="0"/>
              <a:t>　</a:t>
            </a:r>
            <a:r>
              <a:rPr lang="en-US" altLang="ja-JP" sz="3200" dirty="0" smtClean="0"/>
              <a:t>Satisfaction Scale score</a:t>
            </a:r>
            <a:r>
              <a:rPr lang="ja-JP" altLang="en-US" sz="3200" dirty="0" smtClean="0"/>
              <a:t>：</a:t>
            </a:r>
            <a:r>
              <a:rPr lang="en-US" altLang="ja-JP" sz="3200" dirty="0" smtClean="0"/>
              <a:t>9</a:t>
            </a:r>
            <a:r>
              <a:rPr lang="ja-JP" altLang="en-US" sz="3200" dirty="0" smtClean="0"/>
              <a:t>～</a:t>
            </a:r>
            <a:r>
              <a:rPr lang="en-US" altLang="ja-JP" sz="3200" dirty="0" smtClean="0"/>
              <a:t>36 </a:t>
            </a:r>
            <a:r>
              <a:rPr lang="ja-JP" altLang="en-US" sz="3200" dirty="0" smtClean="0"/>
              <a:t>）</a:t>
            </a:r>
            <a:endParaRPr lang="en-US" altLang="ja-JP" sz="3200" dirty="0" smtClean="0"/>
          </a:p>
          <a:p>
            <a:pPr defTabSz="2959364">
              <a:spcBef>
                <a:spcPct val="50000"/>
              </a:spcBef>
            </a:pPr>
            <a:r>
              <a:rPr lang="en-US" altLang="ja-JP" sz="3200" b="1" dirty="0" smtClean="0"/>
              <a:t> </a:t>
            </a:r>
            <a:endParaRPr lang="en-US" altLang="ja-JP" sz="3200" dirty="0"/>
          </a:p>
        </p:txBody>
      </p:sp>
      <p:sp>
        <p:nvSpPr>
          <p:cNvPr id="2063" name="Text Box 572"/>
          <p:cNvSpPr txBox="1">
            <a:spLocks noChangeArrowheads="1"/>
          </p:cNvSpPr>
          <p:nvPr/>
        </p:nvSpPr>
        <p:spPr bwMode="auto">
          <a:xfrm>
            <a:off x="3744641" y="3711627"/>
            <a:ext cx="24327335" cy="1283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070" tIns="50530" rIns="101070" bIns="50530">
            <a:spAutoFit/>
          </a:bodyPr>
          <a:lstStyle/>
          <a:p>
            <a:pPr algn="ctr" defTabSz="2959364">
              <a:lnSpc>
                <a:spcPct val="80000"/>
              </a:lnSpc>
              <a:spcBef>
                <a:spcPct val="50000"/>
              </a:spcBef>
            </a:pPr>
            <a:r>
              <a:rPr lang="en-US" altLang="ja-JP" sz="4800" b="1" dirty="0" err="1" smtClean="0">
                <a:latin typeface="Times New Roman" pitchFamily="18" charset="0"/>
                <a:cs typeface="Times New Roman" pitchFamily="18" charset="0"/>
              </a:rPr>
              <a:t>Sakajo</a:t>
            </a:r>
            <a:r>
              <a:rPr lang="en-US" altLang="ja-JP" sz="4800" b="1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en-US" altLang="ja-JP" sz="4800" b="1" u="sng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ja-JP" sz="4800" b="1" dirty="0">
                <a:latin typeface="Times New Roman" pitchFamily="18" charset="0"/>
                <a:cs typeface="Times New Roman" pitchFamily="18" charset="0"/>
              </a:rPr>
              <a:t>, Mori E.</a:t>
            </a:r>
            <a:r>
              <a:rPr lang="ja-JP" altLang="ja-JP" sz="4800" b="1" dirty="0" err="1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ja-JP" sz="4800" b="1" dirty="0" err="1">
                <a:latin typeface="Times New Roman" pitchFamily="18" charset="0"/>
                <a:cs typeface="Times New Roman" pitchFamily="18" charset="0"/>
              </a:rPr>
              <a:t>Maehara</a:t>
            </a:r>
            <a:r>
              <a:rPr lang="en-US" altLang="ja-JP" sz="4800" b="1" dirty="0">
                <a:latin typeface="Times New Roman" pitchFamily="18" charset="0"/>
                <a:cs typeface="Times New Roman" pitchFamily="18" charset="0"/>
              </a:rPr>
              <a:t> K.</a:t>
            </a:r>
            <a:r>
              <a:rPr lang="ja-JP" altLang="ja-JP" sz="4800" b="1" dirty="0" err="1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ja-JP" sz="4800" b="1" dirty="0">
                <a:latin typeface="Times New Roman" pitchFamily="18" charset="0"/>
                <a:cs typeface="Times New Roman" pitchFamily="18" charset="0"/>
              </a:rPr>
              <a:t>Iwata H.</a:t>
            </a:r>
            <a:r>
              <a:rPr lang="ja-JP" altLang="ja-JP" sz="4800" b="1" dirty="0" err="1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ja-JP" sz="4800" b="1" dirty="0">
                <a:latin typeface="Times New Roman" pitchFamily="18" charset="0"/>
                <a:cs typeface="Times New Roman" pitchFamily="18" charset="0"/>
              </a:rPr>
              <a:t>Ozawa H.</a:t>
            </a:r>
            <a:r>
              <a:rPr lang="ja-JP" altLang="ja-JP" sz="4800" b="1" dirty="0" err="1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ja-JP" sz="4800" b="1" dirty="0">
                <a:latin typeface="Times New Roman" pitchFamily="18" charset="0"/>
                <a:cs typeface="Times New Roman" pitchFamily="18" charset="0"/>
              </a:rPr>
              <a:t>Morita A.</a:t>
            </a:r>
            <a:r>
              <a:rPr lang="ja-JP" altLang="ja-JP" sz="4800" b="1" dirty="0" err="1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en-US" altLang="ja-JP" sz="4800" b="1" dirty="0" err="1">
                <a:latin typeface="Times New Roman" pitchFamily="18" charset="0"/>
                <a:cs typeface="Times New Roman" pitchFamily="18" charset="0"/>
              </a:rPr>
              <a:t>Maekawa</a:t>
            </a:r>
            <a:r>
              <a:rPr lang="en-US" altLang="ja-JP" sz="4800" b="1" dirty="0">
                <a:latin typeface="Times New Roman" pitchFamily="18" charset="0"/>
                <a:cs typeface="Times New Roman" pitchFamily="18" charset="0"/>
              </a:rPr>
              <a:t> T., Tsuchiya M</a:t>
            </a:r>
            <a:r>
              <a:rPr lang="en-US" altLang="ja-JP" sz="4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ja-JP" sz="4800" b="1" dirty="0">
                <a:latin typeface="Times New Roman" pitchFamily="18" charset="0"/>
                <a:cs typeface="Times New Roman" pitchFamily="18" charset="0"/>
              </a:rPr>
              <a:t>Chiba University Graduate School of Nursing, JAPAN</a:t>
            </a:r>
          </a:p>
        </p:txBody>
      </p:sp>
      <p:pic>
        <p:nvPicPr>
          <p:cNvPr id="2064" name="Picture 110" descr="G:\title.jpg"/>
          <p:cNvPicPr>
            <a:picLocks noChangeAspect="1" noChangeArrowheads="1"/>
          </p:cNvPicPr>
          <p:nvPr/>
        </p:nvPicPr>
        <p:blipFill rotWithShape="1">
          <a:blip r:embed="rId4" cstate="print"/>
          <a:srcRect b="11575"/>
          <a:stretch/>
        </p:blipFill>
        <p:spPr bwMode="auto">
          <a:xfrm>
            <a:off x="199307" y="48436830"/>
            <a:ext cx="12422369" cy="211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13" name="Group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424614"/>
              </p:ext>
            </p:extLst>
          </p:nvPr>
        </p:nvGraphicFramePr>
        <p:xfrm>
          <a:off x="19024431" y="15546229"/>
          <a:ext cx="12582252" cy="20674487"/>
        </p:xfrm>
        <a:graphic>
          <a:graphicData uri="http://schemas.openxmlformats.org/drawingml/2006/table">
            <a:tbl>
              <a:tblPr/>
              <a:tblGrid>
                <a:gridCol w="5165428"/>
                <a:gridCol w="4392488"/>
                <a:gridCol w="3024336"/>
              </a:tblGrid>
              <a:tr h="74764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M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+SD, n 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%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ja-JP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854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Age 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years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37.0</a:t>
                      </a:r>
                      <a:r>
                        <a:rPr kumimoji="1" lang="ja-JP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±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2.5</a:t>
                      </a:r>
                      <a:endParaRPr kumimoji="1" lang="ja-JP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82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Occupation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Employed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Unemployed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6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28.6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15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71.4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ja-JP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22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Education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High school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college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University or higher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  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23.8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6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28.6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10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47.6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Marital status</a:t>
                      </a:r>
                      <a:endParaRPr kumimoji="1" lang="ja-JP" alt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Married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Single</a:t>
                      </a:r>
                      <a:endParaRPr kumimoji="1" lang="ja-JP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21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100.0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0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0.0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5666">
                <a:tc>
                  <a:txBody>
                    <a:bodyPr/>
                    <a:lstStyle/>
                    <a:p>
                      <a:r>
                        <a:rPr lang="ja-JP" altLang="en-US" sz="3600" dirty="0" smtClean="0"/>
                        <a:t>　</a:t>
                      </a:r>
                      <a:r>
                        <a:rPr lang="en-US" altLang="ja-JP" sz="3600" dirty="0" smtClean="0"/>
                        <a:t>History of mental</a:t>
                      </a:r>
                    </a:p>
                    <a:p>
                      <a:r>
                        <a:rPr lang="ja-JP" altLang="en-US" sz="3600" dirty="0" smtClean="0"/>
                        <a:t>　</a:t>
                      </a:r>
                      <a:r>
                        <a:rPr lang="en-US" altLang="ja-JP" sz="3600" dirty="0" smtClean="0"/>
                        <a:t>disease</a:t>
                      </a:r>
                      <a:endParaRPr lang="ja-JP" altLang="en-US" sz="3600" dirty="0"/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3600" dirty="0" smtClean="0"/>
                        <a:t>Yes</a:t>
                      </a:r>
                    </a:p>
                    <a:p>
                      <a:r>
                        <a:rPr lang="en-US" altLang="ja-JP" sz="3600" dirty="0" smtClean="0"/>
                        <a:t>No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2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9.5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19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90.5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86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Treatment history for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infertility</a:t>
                      </a:r>
                      <a:endParaRPr kumimoji="1" lang="ja-JP" alt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Experience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Inexperience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　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5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23.8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16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76.2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Model of delivery</a:t>
                      </a:r>
                      <a:endParaRPr kumimoji="1" lang="ja-JP" alt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Vaginal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delivery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normal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Vacuum extraction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Cesarean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section</a:t>
                      </a:r>
                      <a:endParaRPr kumimoji="1" lang="ja-JP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7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33.3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8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38.1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  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6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28.6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099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Problems during  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　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pregnancy</a:t>
                      </a:r>
                      <a:endParaRPr kumimoji="1" lang="ja-JP" alt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Occur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Not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8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38.1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13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61.9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03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Problems during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delivery</a:t>
                      </a:r>
                      <a:endParaRPr kumimoji="1" lang="ja-JP" alt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Occur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Not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6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28.6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15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71.4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81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Newborn problems</a:t>
                      </a:r>
                      <a:endParaRPr kumimoji="1" lang="ja-JP" alt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Occur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Not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3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14.3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18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85.7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8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Type of feeding 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Breastfeeding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Mixed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Bottle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2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9.5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19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90.5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　 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0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0.0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1216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Times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of feeding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per day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＜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10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≧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9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42.9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12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57.1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ja-JP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80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Support person 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Husband/mother/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mother-in-law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Nobody</a:t>
                      </a: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14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66.7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    7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（</a:t>
                      </a:r>
                      <a:r>
                        <a:rPr kumimoji="1" lang="en-US" altLang="ja-JP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33.3</a:t>
                      </a:r>
                      <a:r>
                        <a:rPr kumimoji="1" lang="ja-JP" alt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  <a:cs typeface="Times New Roman" pitchFamily="18" charset="0"/>
                        </a:rPr>
                        <a:t>）</a:t>
                      </a:r>
                      <a:endParaRPr kumimoji="1" lang="en-US" altLang="ja-JP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  <a:cs typeface="Times New Roman" pitchFamily="18" charset="0"/>
                      </a:endParaRPr>
                    </a:p>
                  </a:txBody>
                  <a:tcPr marL="103908" marR="103908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71" name="Rectangle 48"/>
          <p:cNvSpPr>
            <a:spLocks noChangeArrowheads="1"/>
          </p:cNvSpPr>
          <p:nvPr/>
        </p:nvSpPr>
        <p:spPr bwMode="auto">
          <a:xfrm>
            <a:off x="16478577" y="33406594"/>
            <a:ext cx="3038595" cy="1703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 anchor="ctr">
            <a:spAutoFit/>
          </a:bodyPr>
          <a:lstStyle/>
          <a:p>
            <a:pPr eaLnBrk="0" hangingPunct="0"/>
            <a:r>
              <a:rPr lang="ja-JP" altLang="en-US" sz="3600" dirty="0" smtClean="0">
                <a:cs typeface="Times New Roman" pitchFamily="18" charset="0"/>
              </a:rPr>
              <a:t>*</a:t>
            </a:r>
            <a:r>
              <a:rPr lang="en-US" altLang="ja-JP" sz="3600" dirty="0" smtClean="0">
                <a:cs typeface="Times New Roman" pitchFamily="18" charset="0"/>
              </a:rPr>
              <a:t>*p</a:t>
            </a:r>
            <a:r>
              <a:rPr lang="en-US" altLang="ja-JP" sz="3600" dirty="0">
                <a:cs typeface="Times New Roman" pitchFamily="18" charset="0"/>
              </a:rPr>
              <a:t>&lt; .</a:t>
            </a:r>
            <a:r>
              <a:rPr lang="en-US" altLang="ja-JP" sz="3600" dirty="0" smtClean="0">
                <a:cs typeface="Times New Roman" pitchFamily="18" charset="0"/>
              </a:rPr>
              <a:t>01</a:t>
            </a:r>
          </a:p>
          <a:p>
            <a:pPr eaLnBrk="0" hangingPunct="0"/>
            <a:r>
              <a:rPr lang="ja-JP" altLang="en-US" sz="3600" dirty="0" smtClean="0">
                <a:cs typeface="Times New Roman" pitchFamily="18" charset="0"/>
              </a:rPr>
              <a:t>　（</a:t>
            </a:r>
            <a:r>
              <a:rPr lang="en-US" altLang="ja-JP" sz="3600" dirty="0" smtClean="0">
                <a:cs typeface="Times New Roman" pitchFamily="18" charset="0"/>
              </a:rPr>
              <a:t>n=19</a:t>
            </a:r>
            <a:r>
              <a:rPr lang="ja-JP" altLang="en-US" sz="3600" dirty="0" smtClean="0">
                <a:cs typeface="Times New Roman" pitchFamily="18" charset="0"/>
              </a:rPr>
              <a:t>）</a:t>
            </a:r>
            <a:r>
              <a:rPr lang="ja-JP" altLang="en-US" sz="2900" dirty="0">
                <a:cs typeface="Times New Roman" pitchFamily="18" charset="0"/>
              </a:rPr>
              <a:t>　　　　　　　　　　　</a:t>
            </a:r>
            <a:endParaRPr lang="ja-JP" altLang="en-US" sz="2900" dirty="0"/>
          </a:p>
          <a:p>
            <a:pPr eaLnBrk="0" hangingPunct="0"/>
            <a:endParaRPr lang="ja-JP" altLang="en-US" sz="2900" dirty="0">
              <a:cs typeface="Times New Roman" pitchFamily="18" charset="0"/>
            </a:endParaRPr>
          </a:p>
        </p:txBody>
      </p:sp>
      <p:sp>
        <p:nvSpPr>
          <p:cNvPr id="2172" name="Text Box 557"/>
          <p:cNvSpPr txBox="1">
            <a:spLocks noChangeArrowheads="1"/>
          </p:cNvSpPr>
          <p:nvPr/>
        </p:nvSpPr>
        <p:spPr bwMode="auto">
          <a:xfrm>
            <a:off x="2605698" y="34127523"/>
            <a:ext cx="14420354" cy="13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>
            <a:spAutoFit/>
          </a:bodyPr>
          <a:lstStyle/>
          <a:p>
            <a:pPr defTabSz="2959364">
              <a:spcBef>
                <a:spcPct val="50000"/>
              </a:spcBef>
            </a:pPr>
            <a:r>
              <a:rPr lang="en-US" altLang="ja-JP" sz="4000" b="1" dirty="0"/>
              <a:t>Figure 1. </a:t>
            </a:r>
            <a:r>
              <a:rPr lang="en-US" altLang="ja-JP" sz="4000" b="1" dirty="0" smtClean="0"/>
              <a:t>EPDS</a:t>
            </a:r>
            <a:r>
              <a:rPr lang="ja-JP" altLang="en-US" sz="4000" b="1" dirty="0"/>
              <a:t> </a:t>
            </a:r>
            <a:r>
              <a:rPr lang="en-US" altLang="ja-JP" sz="4000" b="1" dirty="0" smtClean="0"/>
              <a:t>score according to Accumulated </a:t>
            </a:r>
            <a:r>
              <a:rPr lang="en-US" altLang="ja-JP" sz="4000" b="1" dirty="0"/>
              <a:t>Fatigue </a:t>
            </a:r>
            <a:endParaRPr lang="en-US" altLang="ja-JP" sz="4000" b="1" dirty="0" smtClean="0"/>
          </a:p>
          <a:p>
            <a:pPr defTabSz="2959364">
              <a:spcBef>
                <a:spcPts val="0"/>
              </a:spcBef>
            </a:pPr>
            <a:r>
              <a:rPr lang="en-US" altLang="ja-JP" sz="4000" b="1" dirty="0"/>
              <a:t> </a:t>
            </a:r>
            <a:r>
              <a:rPr lang="ja-JP" altLang="en-US" sz="4000" b="1" dirty="0" smtClean="0"/>
              <a:t>　　　　　　</a:t>
            </a:r>
            <a:r>
              <a:rPr lang="ja-JP" altLang="en-US" sz="3200" dirty="0" smtClean="0"/>
              <a:t>（</a:t>
            </a:r>
            <a:r>
              <a:rPr lang="en-US" altLang="ja-JP" sz="3200" dirty="0" smtClean="0"/>
              <a:t>EPDS score </a:t>
            </a:r>
            <a:r>
              <a:rPr lang="ja-JP" altLang="en-US" sz="3200" dirty="0" smtClean="0"/>
              <a:t>：</a:t>
            </a:r>
            <a:r>
              <a:rPr lang="en-US" altLang="ja-JP" sz="3200" dirty="0" smtClean="0"/>
              <a:t>0</a:t>
            </a:r>
            <a:r>
              <a:rPr lang="ja-JP" altLang="en-US" sz="3200" dirty="0" smtClean="0"/>
              <a:t>～</a:t>
            </a:r>
            <a:r>
              <a:rPr lang="en-US" altLang="ja-JP" sz="3200" dirty="0" smtClean="0"/>
              <a:t>30</a:t>
            </a:r>
            <a:r>
              <a:rPr lang="ja-JP" altLang="en-US" sz="3200" dirty="0" smtClean="0"/>
              <a:t>）</a:t>
            </a:r>
            <a:endParaRPr lang="en-US" altLang="ja-JP" sz="3200" dirty="0" smtClean="0"/>
          </a:p>
        </p:txBody>
      </p:sp>
      <p:sp>
        <p:nvSpPr>
          <p:cNvPr id="2176" name="正方形/長方形 49"/>
          <p:cNvSpPr>
            <a:spLocks noChangeArrowheads="1"/>
          </p:cNvSpPr>
          <p:nvPr/>
        </p:nvSpPr>
        <p:spPr bwMode="auto">
          <a:xfrm>
            <a:off x="12761199" y="49491794"/>
            <a:ext cx="18615366" cy="1626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>
            <a:spAutoFit/>
          </a:bodyPr>
          <a:lstStyle/>
          <a:p>
            <a:pPr defTabSz="2959100"/>
            <a:r>
              <a:rPr lang="en-US" altLang="ja-JP" sz="3200" i="1" dirty="0"/>
              <a:t>Correspondence: Emi Mori, </a:t>
            </a:r>
            <a:r>
              <a:rPr lang="en-US" altLang="ja-JP" sz="3200" i="1" dirty="0">
                <a:solidFill>
                  <a:srgbClr val="000000"/>
                </a:solidFill>
              </a:rPr>
              <a:t>RN, RM, PhD</a:t>
            </a:r>
          </a:p>
          <a:p>
            <a:pPr defTabSz="2959100"/>
            <a:r>
              <a:rPr lang="en-US" altLang="ja-JP" sz="3200" i="1" dirty="0">
                <a:solidFill>
                  <a:srgbClr val="000000"/>
                </a:solidFill>
              </a:rPr>
              <a:t>Professor of Department of Parent and Child Nursing, Graduate School of  Nursing, Chiba University</a:t>
            </a:r>
            <a:br>
              <a:rPr lang="en-US" altLang="ja-JP" sz="3200" i="1" dirty="0">
                <a:solidFill>
                  <a:srgbClr val="000000"/>
                </a:solidFill>
              </a:rPr>
            </a:br>
            <a:r>
              <a:rPr lang="en-US" altLang="ja-JP" sz="3200" i="1" dirty="0">
                <a:solidFill>
                  <a:srgbClr val="000000"/>
                </a:solidFill>
              </a:rPr>
              <a:t>1-8-1 </a:t>
            </a:r>
            <a:r>
              <a:rPr lang="en-US" altLang="ja-JP" sz="3200" i="1" dirty="0" err="1">
                <a:solidFill>
                  <a:srgbClr val="000000"/>
                </a:solidFill>
              </a:rPr>
              <a:t>Inohana</a:t>
            </a:r>
            <a:r>
              <a:rPr lang="en-US" altLang="ja-JP" sz="3200" i="1" dirty="0">
                <a:solidFill>
                  <a:srgbClr val="000000"/>
                </a:solidFill>
              </a:rPr>
              <a:t>, Chuo-</a:t>
            </a:r>
            <a:r>
              <a:rPr lang="en-US" altLang="ja-JP" sz="3200" i="1" dirty="0" err="1">
                <a:solidFill>
                  <a:srgbClr val="000000"/>
                </a:solidFill>
              </a:rPr>
              <a:t>ku</a:t>
            </a:r>
            <a:r>
              <a:rPr lang="en-US" altLang="ja-JP" sz="3200" i="1" dirty="0">
                <a:solidFill>
                  <a:srgbClr val="000000"/>
                </a:solidFill>
              </a:rPr>
              <a:t>, Chiba city, 280-8672, Japan   Email: mori@faculty.chiba-u.jp</a:t>
            </a:r>
            <a:r>
              <a:rPr lang="en-US" altLang="ja-JP" sz="3200" dirty="0"/>
              <a:t> </a:t>
            </a:r>
          </a:p>
        </p:txBody>
      </p:sp>
      <p:sp>
        <p:nvSpPr>
          <p:cNvPr id="2177" name="Text Box 164"/>
          <p:cNvSpPr txBox="1">
            <a:spLocks noChangeArrowheads="1"/>
          </p:cNvSpPr>
          <p:nvPr/>
        </p:nvSpPr>
        <p:spPr bwMode="auto">
          <a:xfrm>
            <a:off x="12819426" y="47865757"/>
            <a:ext cx="19402057" cy="181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47968" tIns="73984" rIns="147968" bIns="73984">
            <a:spAutoFit/>
          </a:bodyPr>
          <a:lstStyle/>
          <a:p>
            <a:pPr defTabSz="2959364">
              <a:spcBef>
                <a:spcPts val="0"/>
              </a:spcBef>
            </a:pPr>
            <a:r>
              <a:rPr lang="en-US" altLang="ja-JP" sz="3600" dirty="0"/>
              <a:t>This study was supported by </a:t>
            </a:r>
            <a:r>
              <a:rPr lang="en-US" altLang="ja-JP" sz="3600" dirty="0" smtClean="0"/>
              <a:t>a Funding Program for the Next Generation World-Leading Researchers</a:t>
            </a:r>
            <a:r>
              <a:rPr lang="ja-JP" altLang="en-US" sz="3600" dirty="0" smtClean="0"/>
              <a:t>（</a:t>
            </a:r>
            <a:r>
              <a:rPr lang="en-US" altLang="ja-JP" sz="3600" dirty="0" smtClean="0"/>
              <a:t>No</a:t>
            </a:r>
            <a:r>
              <a:rPr lang="en-US" altLang="ja-JP" sz="3600" dirty="0"/>
              <a:t>. </a:t>
            </a:r>
            <a:r>
              <a:rPr lang="en-US" altLang="ja-JP" sz="3600" dirty="0" smtClean="0"/>
              <a:t>LS022</a:t>
            </a:r>
            <a:r>
              <a:rPr lang="ja-JP" altLang="en-US" sz="3600" dirty="0" smtClean="0"/>
              <a:t>）</a:t>
            </a:r>
            <a:r>
              <a:rPr lang="en-US" altLang="ja-JP" sz="3600" dirty="0" smtClean="0"/>
              <a:t>, </a:t>
            </a:r>
            <a:r>
              <a:rPr lang="en-US" altLang="ja-JP" sz="3600" dirty="0"/>
              <a:t>from </a:t>
            </a:r>
            <a:r>
              <a:rPr lang="en-US" altLang="en-US" sz="3600" dirty="0"/>
              <a:t>the </a:t>
            </a:r>
            <a:r>
              <a:rPr lang="en-US" altLang="en-US" sz="3600" dirty="0" smtClean="0"/>
              <a:t>Cabinet Office</a:t>
            </a:r>
            <a:r>
              <a:rPr lang="ja-JP" altLang="en-US" sz="3600" dirty="0" smtClean="0"/>
              <a:t>　</a:t>
            </a:r>
            <a:r>
              <a:rPr lang="en-US" altLang="ja-JP" sz="3600" dirty="0" smtClean="0"/>
              <a:t>and the </a:t>
            </a:r>
            <a:r>
              <a:rPr lang="en-US" altLang="ja-JP" sz="3600" dirty="0"/>
              <a:t>Japan Society for </a:t>
            </a:r>
            <a:r>
              <a:rPr lang="en-US" altLang="ja-JP" sz="3600" dirty="0" smtClean="0"/>
              <a:t>the Promotion of </a:t>
            </a:r>
            <a:r>
              <a:rPr lang="en-US" altLang="ja-JP" sz="3600" dirty="0"/>
              <a:t>Science </a:t>
            </a:r>
            <a:r>
              <a:rPr lang="en-US" altLang="en-US" sz="3600" dirty="0" smtClean="0"/>
              <a:t>, </a:t>
            </a:r>
            <a:r>
              <a:rPr lang="en-US" altLang="en-US" sz="3600" dirty="0"/>
              <a:t>Japan.</a:t>
            </a:r>
            <a:endParaRPr lang="ja-JP" altLang="en-US" sz="3600" dirty="0"/>
          </a:p>
        </p:txBody>
      </p:sp>
      <p:sp>
        <p:nvSpPr>
          <p:cNvPr id="26" name="Text Box 557"/>
          <p:cNvSpPr txBox="1">
            <a:spLocks noChangeArrowheads="1"/>
          </p:cNvSpPr>
          <p:nvPr/>
        </p:nvSpPr>
        <p:spPr bwMode="auto">
          <a:xfrm rot="5400000" flipV="1">
            <a:off x="-8226" y="29038110"/>
            <a:ext cx="4033881" cy="703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>
            <a:spAutoFit/>
          </a:bodyPr>
          <a:lstStyle/>
          <a:p>
            <a:pPr defTabSz="2959364">
              <a:spcBef>
                <a:spcPct val="50000"/>
              </a:spcBef>
            </a:pPr>
            <a:r>
              <a:rPr lang="en-US" altLang="ja-JP" sz="3600" b="1" dirty="0" smtClean="0"/>
              <a:t>EPDS</a:t>
            </a:r>
            <a:r>
              <a:rPr lang="ja-JP" altLang="en-US" sz="3600" b="1" dirty="0" smtClean="0"/>
              <a:t> </a:t>
            </a:r>
            <a:r>
              <a:rPr lang="en-US" altLang="ja-JP" sz="3600" b="1" dirty="0" smtClean="0"/>
              <a:t>score    </a:t>
            </a:r>
            <a:endParaRPr lang="en-US" altLang="ja-JP" sz="3600" b="1" dirty="0"/>
          </a:p>
        </p:txBody>
      </p:sp>
      <p:pic>
        <p:nvPicPr>
          <p:cNvPr id="42" name="図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1177" y="36652898"/>
            <a:ext cx="2857104" cy="4158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68" name="直線コネクタ 2067"/>
          <p:cNvCxnSpPr/>
          <p:nvPr/>
        </p:nvCxnSpPr>
        <p:spPr bwMode="auto">
          <a:xfrm flipV="1">
            <a:off x="6552953" y="37575830"/>
            <a:ext cx="9358595" cy="2523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71" name="直線コネクタ 2070"/>
          <p:cNvCxnSpPr/>
          <p:nvPr/>
        </p:nvCxnSpPr>
        <p:spPr bwMode="auto">
          <a:xfrm>
            <a:off x="15875006" y="37575830"/>
            <a:ext cx="0" cy="31490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74" name="直線コネクタ 2073"/>
          <p:cNvCxnSpPr/>
          <p:nvPr/>
        </p:nvCxnSpPr>
        <p:spPr bwMode="auto">
          <a:xfrm>
            <a:off x="6552953" y="37643707"/>
            <a:ext cx="0" cy="250510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直線コネクタ 29"/>
          <p:cNvCxnSpPr/>
          <p:nvPr/>
        </p:nvCxnSpPr>
        <p:spPr bwMode="auto">
          <a:xfrm>
            <a:off x="9830533" y="37182804"/>
            <a:ext cx="43552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51" name="直線コネクタ 2050"/>
          <p:cNvCxnSpPr/>
          <p:nvPr/>
        </p:nvCxnSpPr>
        <p:spPr bwMode="auto">
          <a:xfrm>
            <a:off x="9830533" y="37212378"/>
            <a:ext cx="14657" cy="112278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48" name="直線コネクタ 2047"/>
          <p:cNvCxnSpPr/>
          <p:nvPr/>
        </p:nvCxnSpPr>
        <p:spPr bwMode="auto">
          <a:xfrm>
            <a:off x="14185801" y="37182804"/>
            <a:ext cx="0" cy="13818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5" name="Rectangle 48"/>
          <p:cNvSpPr>
            <a:spLocks noChangeArrowheads="1"/>
          </p:cNvSpPr>
          <p:nvPr/>
        </p:nvSpPr>
        <p:spPr bwMode="auto">
          <a:xfrm>
            <a:off x="9754420" y="35849999"/>
            <a:ext cx="1178302" cy="114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ja-JP" altLang="en-US" sz="3600" dirty="0" smtClean="0">
                <a:cs typeface="Times New Roman" pitchFamily="18" charset="0"/>
              </a:rPr>
              <a:t>*</a:t>
            </a:r>
            <a:r>
              <a:rPr lang="ja-JP" altLang="en-US" sz="2900" dirty="0">
                <a:cs typeface="Times New Roman" pitchFamily="18" charset="0"/>
              </a:rPr>
              <a:t>　　　　　　　　　　　</a:t>
            </a:r>
            <a:endParaRPr lang="ja-JP" altLang="en-US" sz="2900" dirty="0"/>
          </a:p>
          <a:p>
            <a:pPr eaLnBrk="0" hangingPunct="0"/>
            <a:endParaRPr lang="ja-JP" altLang="en-US" sz="2900" dirty="0">
              <a:cs typeface="Times New Roman" pitchFamily="18" charset="0"/>
            </a:endParaRPr>
          </a:p>
        </p:txBody>
      </p:sp>
      <p:sp>
        <p:nvSpPr>
          <p:cNvPr id="74" name="Rectangle 48"/>
          <p:cNvSpPr>
            <a:spLocks noChangeArrowheads="1"/>
          </p:cNvSpPr>
          <p:nvPr/>
        </p:nvSpPr>
        <p:spPr bwMode="auto">
          <a:xfrm>
            <a:off x="8966707" y="37039364"/>
            <a:ext cx="1178302" cy="114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 anchor="ctr">
            <a:spAutoFit/>
          </a:bodyPr>
          <a:lstStyle/>
          <a:p>
            <a:pPr eaLnBrk="0" hangingPunct="0"/>
            <a:r>
              <a:rPr lang="ja-JP" altLang="en-US" sz="3600" dirty="0" smtClean="0">
                <a:cs typeface="Times New Roman" pitchFamily="18" charset="0"/>
              </a:rPr>
              <a:t>*</a:t>
            </a:r>
            <a:r>
              <a:rPr lang="ja-JP" altLang="en-US" sz="2900" dirty="0">
                <a:cs typeface="Times New Roman" pitchFamily="18" charset="0"/>
              </a:rPr>
              <a:t>　　　　　　　　　　　</a:t>
            </a:r>
            <a:endParaRPr lang="ja-JP" altLang="en-US" sz="2900" dirty="0"/>
          </a:p>
          <a:p>
            <a:pPr eaLnBrk="0" hangingPunct="0"/>
            <a:endParaRPr lang="ja-JP" altLang="en-US" sz="2900" dirty="0">
              <a:cs typeface="Times New Roman" pitchFamily="18" charset="0"/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>
            <a:off x="5112793" y="36387618"/>
            <a:ext cx="0" cy="8382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線コネクタ 20"/>
          <p:cNvCxnSpPr/>
          <p:nvPr/>
        </p:nvCxnSpPr>
        <p:spPr bwMode="auto">
          <a:xfrm>
            <a:off x="5112793" y="36418325"/>
            <a:ext cx="9405639" cy="651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直線コネクタ 27"/>
          <p:cNvCxnSpPr/>
          <p:nvPr/>
        </p:nvCxnSpPr>
        <p:spPr bwMode="auto">
          <a:xfrm>
            <a:off x="14489882" y="36387618"/>
            <a:ext cx="0" cy="21770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7" name="グラフ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1601341"/>
              </p:ext>
            </p:extLst>
          </p:nvPr>
        </p:nvGraphicFramePr>
        <p:xfrm>
          <a:off x="2635411" y="26323280"/>
          <a:ext cx="14646733" cy="7588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9" name="直線コネクタ 8"/>
          <p:cNvCxnSpPr/>
          <p:nvPr/>
        </p:nvCxnSpPr>
        <p:spPr bwMode="auto">
          <a:xfrm flipH="1">
            <a:off x="5806405" y="27259384"/>
            <a:ext cx="9027468" cy="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直線コネクタ 2"/>
          <p:cNvCxnSpPr/>
          <p:nvPr/>
        </p:nvCxnSpPr>
        <p:spPr bwMode="auto">
          <a:xfrm flipV="1">
            <a:off x="5760865" y="27271778"/>
            <a:ext cx="0" cy="35880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直線コネクタ 5"/>
          <p:cNvCxnSpPr/>
          <p:nvPr/>
        </p:nvCxnSpPr>
        <p:spPr bwMode="auto">
          <a:xfrm>
            <a:off x="14833873" y="27271778"/>
            <a:ext cx="0" cy="7076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6" name="Rectangle 48"/>
          <p:cNvSpPr>
            <a:spLocks noChangeArrowheads="1"/>
          </p:cNvSpPr>
          <p:nvPr/>
        </p:nvSpPr>
        <p:spPr bwMode="auto">
          <a:xfrm>
            <a:off x="17594791" y="44049501"/>
            <a:ext cx="3038595" cy="1703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 anchor="ctr">
            <a:spAutoFit/>
          </a:bodyPr>
          <a:lstStyle/>
          <a:p>
            <a:pPr eaLnBrk="0" hangingPunct="0"/>
            <a:r>
              <a:rPr lang="ja-JP" altLang="en-US" sz="3600" dirty="0" smtClean="0">
                <a:cs typeface="Times New Roman" pitchFamily="18" charset="0"/>
              </a:rPr>
              <a:t>*</a:t>
            </a:r>
            <a:r>
              <a:rPr lang="en-US" altLang="ja-JP" sz="3600" dirty="0" smtClean="0">
                <a:cs typeface="Times New Roman" pitchFamily="18" charset="0"/>
              </a:rPr>
              <a:t>p</a:t>
            </a:r>
            <a:r>
              <a:rPr lang="en-US" altLang="ja-JP" sz="3600" dirty="0">
                <a:cs typeface="Times New Roman" pitchFamily="18" charset="0"/>
              </a:rPr>
              <a:t>&lt; .</a:t>
            </a:r>
            <a:r>
              <a:rPr lang="en-US" altLang="ja-JP" sz="3600" dirty="0" smtClean="0">
                <a:cs typeface="Times New Roman" pitchFamily="18" charset="0"/>
              </a:rPr>
              <a:t>05</a:t>
            </a:r>
          </a:p>
          <a:p>
            <a:pPr eaLnBrk="0" hangingPunct="0"/>
            <a:r>
              <a:rPr lang="ja-JP" altLang="en-US" sz="3600" dirty="0" smtClean="0">
                <a:cs typeface="Times New Roman" pitchFamily="18" charset="0"/>
              </a:rPr>
              <a:t> （</a:t>
            </a:r>
            <a:r>
              <a:rPr lang="en-US" altLang="ja-JP" sz="3600" dirty="0" smtClean="0">
                <a:cs typeface="Times New Roman" pitchFamily="18" charset="0"/>
              </a:rPr>
              <a:t>n=19</a:t>
            </a:r>
            <a:r>
              <a:rPr lang="ja-JP" altLang="en-US" sz="3600" dirty="0" smtClean="0">
                <a:cs typeface="Times New Roman" pitchFamily="18" charset="0"/>
              </a:rPr>
              <a:t>）</a:t>
            </a:r>
            <a:r>
              <a:rPr lang="ja-JP" altLang="en-US" sz="2900" dirty="0">
                <a:cs typeface="Times New Roman" pitchFamily="18" charset="0"/>
              </a:rPr>
              <a:t>　　　　　　　　　　　</a:t>
            </a:r>
            <a:endParaRPr lang="ja-JP" altLang="en-US" sz="2900" dirty="0"/>
          </a:p>
          <a:p>
            <a:pPr eaLnBrk="0" hangingPunct="0"/>
            <a:endParaRPr lang="ja-JP" altLang="en-US" sz="2900" dirty="0">
              <a:cs typeface="Times New Roman" pitchFamily="18" charset="0"/>
            </a:endParaRPr>
          </a:p>
        </p:txBody>
      </p:sp>
      <p:sp>
        <p:nvSpPr>
          <p:cNvPr id="45" name="Rectangle 48"/>
          <p:cNvSpPr>
            <a:spLocks noChangeArrowheads="1"/>
          </p:cNvSpPr>
          <p:nvPr/>
        </p:nvSpPr>
        <p:spPr bwMode="auto">
          <a:xfrm>
            <a:off x="11858265" y="36637535"/>
            <a:ext cx="1805868" cy="114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ja-JP" altLang="en-US" sz="3600" dirty="0" smtClean="0">
                <a:cs typeface="Times New Roman" pitchFamily="18" charset="0"/>
              </a:rPr>
              <a:t>*</a:t>
            </a:r>
            <a:r>
              <a:rPr lang="ja-JP" altLang="en-US" sz="2900" dirty="0">
                <a:cs typeface="Times New Roman" pitchFamily="18" charset="0"/>
              </a:rPr>
              <a:t>　　　　　　　　　　　</a:t>
            </a:r>
            <a:endParaRPr lang="ja-JP" altLang="en-US" sz="2900" dirty="0"/>
          </a:p>
          <a:p>
            <a:pPr eaLnBrk="0" hangingPunct="0"/>
            <a:endParaRPr lang="ja-JP" altLang="en-US" sz="2900" dirty="0">
              <a:cs typeface="Times New Roman" pitchFamily="18" charset="0"/>
            </a:endParaRPr>
          </a:p>
        </p:txBody>
      </p:sp>
      <p:sp>
        <p:nvSpPr>
          <p:cNvPr id="47" name="Rectangle 48"/>
          <p:cNvSpPr>
            <a:spLocks noChangeArrowheads="1"/>
          </p:cNvSpPr>
          <p:nvPr/>
        </p:nvSpPr>
        <p:spPr bwMode="auto">
          <a:xfrm>
            <a:off x="12371459" y="37832586"/>
            <a:ext cx="1805868" cy="114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7968" tIns="73984" rIns="147968" bIns="73984" anchor="ctr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eaLnBrk="0" hangingPunct="0"/>
            <a:r>
              <a:rPr lang="ja-JP" altLang="en-US" sz="3600" dirty="0" smtClean="0">
                <a:cs typeface="Times New Roman" pitchFamily="18" charset="0"/>
              </a:rPr>
              <a:t>*</a:t>
            </a:r>
            <a:r>
              <a:rPr lang="ja-JP" altLang="en-US" sz="2900" dirty="0">
                <a:cs typeface="Times New Roman" pitchFamily="18" charset="0"/>
              </a:rPr>
              <a:t>　　　　　　　　　　　</a:t>
            </a:r>
            <a:endParaRPr lang="ja-JP" altLang="en-US" sz="2900" dirty="0"/>
          </a:p>
          <a:p>
            <a:pPr eaLnBrk="0" hangingPunct="0"/>
            <a:endParaRPr lang="ja-JP" altLang="en-US" sz="2900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828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828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6254</TotalTime>
  <Words>816</Words>
  <Application>Microsoft Office PowerPoint</Application>
  <PresentationFormat>ユーザー設定</PresentationFormat>
  <Paragraphs>135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Company>看護学部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K.Maehara</dc:creator>
  <cp:lastModifiedBy>坂上</cp:lastModifiedBy>
  <cp:revision>235</cp:revision>
  <cp:lastPrinted>2013-02-14T00:20:30Z</cp:lastPrinted>
  <dcterms:created xsi:type="dcterms:W3CDTF">2005-06-28T02:08:00Z</dcterms:created>
  <dcterms:modified xsi:type="dcterms:W3CDTF">2013-02-14T05:13:01Z</dcterms:modified>
</cp:coreProperties>
</file>